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3" r:id="rId3"/>
    <p:sldId id="309" r:id="rId4"/>
    <p:sldId id="319" r:id="rId5"/>
    <p:sldId id="518" r:id="rId6"/>
    <p:sldId id="298" r:id="rId7"/>
    <p:sldId id="328" r:id="rId8"/>
    <p:sldId id="327" r:id="rId9"/>
    <p:sldId id="279" r:id="rId10"/>
    <p:sldId id="278" r:id="rId11"/>
    <p:sldId id="530" r:id="rId12"/>
    <p:sldId id="330" r:id="rId13"/>
    <p:sldId id="333" r:id="rId14"/>
    <p:sldId id="313" r:id="rId15"/>
    <p:sldId id="271" r:id="rId16"/>
    <p:sldId id="329" r:id="rId17"/>
    <p:sldId id="263" r:id="rId18"/>
    <p:sldId id="273" r:id="rId19"/>
    <p:sldId id="277" r:id="rId20"/>
    <p:sldId id="269" r:id="rId21"/>
    <p:sldId id="291" r:id="rId22"/>
    <p:sldId id="294" r:id="rId23"/>
    <p:sldId id="296" r:id="rId24"/>
    <p:sldId id="286" r:id="rId25"/>
    <p:sldId id="283" r:id="rId26"/>
    <p:sldId id="340" r:id="rId27"/>
    <p:sldId id="341" r:id="rId28"/>
    <p:sldId id="519" r:id="rId29"/>
    <p:sldId id="520" r:id="rId30"/>
    <p:sldId id="521" r:id="rId31"/>
    <p:sldId id="522" r:id="rId32"/>
    <p:sldId id="523" r:id="rId33"/>
    <p:sldId id="524" r:id="rId34"/>
    <p:sldId id="525" r:id="rId35"/>
    <p:sldId id="526" r:id="rId36"/>
    <p:sldId id="527" r:id="rId37"/>
    <p:sldId id="528" r:id="rId38"/>
    <p:sldId id="529" r:id="rId39"/>
    <p:sldId id="31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Samantha Robertson" initials="SR" lastIdx="1" clrIdx="2"/>
  <p:cmAuthor id="4" name="Amir Imam" initials="AI" lastIdx="1" clrIdx="3">
    <p:extLst>
      <p:ext uri="{19B8F6BF-5375-455C-9EA6-DF929625EA0E}">
        <p15:presenceInfo xmlns:p15="http://schemas.microsoft.com/office/powerpoint/2012/main" userId="Amir Im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E4E"/>
    <a:srgbClr val="595959"/>
    <a:srgbClr val="F6FFF9"/>
    <a:srgbClr val="FFF26B"/>
    <a:srgbClr val="0078D7"/>
    <a:srgbClr val="B83B1D"/>
    <a:srgbClr val="D83B01"/>
    <a:srgbClr val="D7D7D7"/>
    <a:srgbClr val="C8C8C8"/>
    <a:srgbClr val="DD4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050" autoAdjust="0"/>
  </p:normalViewPr>
  <p:slideViewPr>
    <p:cSldViewPr snapToGrid="0">
      <p:cViewPr varScale="1">
        <p:scale>
          <a:sx n="104" d="100"/>
          <a:sy n="104" d="100"/>
        </p:scale>
        <p:origin x="115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123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CBA64-ED46-4B38-A6FF-F98C4A19C10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CADF0579-77CE-4547-AF44-0B6C1322CCEC}">
      <dgm:prSet phldrT="[Text]"/>
      <dgm:spPr/>
      <dgm:t>
        <a:bodyPr/>
        <a:lstStyle/>
        <a:p>
          <a:r>
            <a:rPr lang="en-US" dirty="0"/>
            <a:t>(A) Imposed Upon Manufacturer and Supplier</a:t>
          </a:r>
          <a:endParaRPr lang="en-PK" dirty="0"/>
        </a:p>
      </dgm:t>
    </dgm:pt>
    <dgm:pt modelId="{522AE515-F3BF-40F5-8E97-FD7971BAC02F}" type="parTrans" cxnId="{8E61A6BC-E9D7-4A58-9221-BFA1AF26E63D}">
      <dgm:prSet/>
      <dgm:spPr/>
      <dgm:t>
        <a:bodyPr/>
        <a:lstStyle/>
        <a:p>
          <a:endParaRPr lang="en-PK"/>
        </a:p>
      </dgm:t>
    </dgm:pt>
    <dgm:pt modelId="{773700A2-6E4E-49CF-8C54-DF14BAF4E4C6}" type="sibTrans" cxnId="{8E61A6BC-E9D7-4A58-9221-BFA1AF26E63D}">
      <dgm:prSet/>
      <dgm:spPr/>
      <dgm:t>
        <a:bodyPr/>
        <a:lstStyle/>
        <a:p>
          <a:endParaRPr lang="en-PK"/>
        </a:p>
      </dgm:t>
    </dgm:pt>
    <dgm:pt modelId="{AD569A55-D782-4779-B771-AE235B2F65D9}" type="asst">
      <dgm:prSet phldrT="[Text]"/>
      <dgm:spPr/>
      <dgm:t>
        <a:bodyPr/>
        <a:lstStyle/>
        <a:p>
          <a:r>
            <a:rPr lang="en-US" dirty="0"/>
            <a:t>Regulatory</a:t>
          </a:r>
          <a:endParaRPr lang="en-PK" dirty="0"/>
        </a:p>
      </dgm:t>
    </dgm:pt>
    <dgm:pt modelId="{E6346009-9E3D-465D-AF88-F5CDB892D8B7}" type="parTrans" cxnId="{8CDF7113-1999-4ABB-BB05-5EA36F81EC28}">
      <dgm:prSet/>
      <dgm:spPr/>
      <dgm:t>
        <a:bodyPr/>
        <a:lstStyle/>
        <a:p>
          <a:endParaRPr lang="en-PK"/>
        </a:p>
      </dgm:t>
    </dgm:pt>
    <dgm:pt modelId="{914237EA-D94C-41B8-A051-6550BC5CC6D7}" type="sibTrans" cxnId="{8CDF7113-1999-4ABB-BB05-5EA36F81EC28}">
      <dgm:prSet/>
      <dgm:spPr/>
      <dgm:t>
        <a:bodyPr/>
        <a:lstStyle/>
        <a:p>
          <a:endParaRPr lang="en-PK"/>
        </a:p>
      </dgm:t>
    </dgm:pt>
    <dgm:pt modelId="{966EBEF9-FA07-4A18-845F-9BA326F9B83C}" type="asst">
      <dgm:prSet phldrT="[Text]"/>
      <dgm:spPr/>
      <dgm:t>
        <a:bodyPr/>
        <a:lstStyle/>
        <a:p>
          <a:r>
            <a:rPr lang="en-US" dirty="0"/>
            <a:t>Customer or Potential Customer</a:t>
          </a:r>
          <a:endParaRPr lang="en-PK" dirty="0"/>
        </a:p>
      </dgm:t>
    </dgm:pt>
    <dgm:pt modelId="{F1497A7E-A50B-4F7D-987A-51F43E6B880F}" type="parTrans" cxnId="{4EF5BDBB-B244-411E-9F59-1C76F4BEF154}">
      <dgm:prSet/>
      <dgm:spPr/>
      <dgm:t>
        <a:bodyPr/>
        <a:lstStyle/>
        <a:p>
          <a:endParaRPr lang="en-PK"/>
        </a:p>
      </dgm:t>
    </dgm:pt>
    <dgm:pt modelId="{30F71A28-6F86-46FC-AE6A-F4C63F0A4FBD}" type="sibTrans" cxnId="{4EF5BDBB-B244-411E-9F59-1C76F4BEF154}">
      <dgm:prSet/>
      <dgm:spPr/>
      <dgm:t>
        <a:bodyPr/>
        <a:lstStyle/>
        <a:p>
          <a:endParaRPr lang="en-PK"/>
        </a:p>
      </dgm:t>
    </dgm:pt>
    <dgm:pt modelId="{42FE3A2E-3378-4662-9FAF-82127B94404C}" type="asst">
      <dgm:prSet phldrT="[Text]"/>
      <dgm:spPr/>
      <dgm:t>
        <a:bodyPr/>
        <a:lstStyle/>
        <a:p>
          <a:r>
            <a:rPr lang="en-US" dirty="0"/>
            <a:t>Third Party on Behalf of Customer</a:t>
          </a:r>
          <a:endParaRPr lang="en-PK" dirty="0"/>
        </a:p>
      </dgm:t>
    </dgm:pt>
    <dgm:pt modelId="{2502835B-7401-44A1-9C10-012B01DB593F}" type="parTrans" cxnId="{D77324F8-709C-41D0-A3F1-39BDF7F173A9}">
      <dgm:prSet/>
      <dgm:spPr/>
      <dgm:t>
        <a:bodyPr/>
        <a:lstStyle/>
        <a:p>
          <a:endParaRPr lang="en-PK"/>
        </a:p>
      </dgm:t>
    </dgm:pt>
    <dgm:pt modelId="{86C26312-D24C-4BF6-A811-A6D023F0EEF1}" type="sibTrans" cxnId="{D77324F8-709C-41D0-A3F1-39BDF7F173A9}">
      <dgm:prSet/>
      <dgm:spPr/>
      <dgm:t>
        <a:bodyPr/>
        <a:lstStyle/>
        <a:p>
          <a:endParaRPr lang="en-PK"/>
        </a:p>
      </dgm:t>
    </dgm:pt>
    <dgm:pt modelId="{B8FFF6B7-9340-40AC-A4B1-BE3C4CF9AE0D}" type="pres">
      <dgm:prSet presAssocID="{CADCBA64-ED46-4B38-A6FF-F98C4A19C1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9FB2AD-019F-4361-8A1C-881CCFEF151B}" type="pres">
      <dgm:prSet presAssocID="{CADF0579-77CE-4547-AF44-0B6C1322CCEC}" presName="hierRoot1" presStyleCnt="0"/>
      <dgm:spPr/>
    </dgm:pt>
    <dgm:pt modelId="{708BD5D3-5BB7-42F3-8461-2ADAE4F01D62}" type="pres">
      <dgm:prSet presAssocID="{CADF0579-77CE-4547-AF44-0B6C1322CCEC}" presName="composite" presStyleCnt="0"/>
      <dgm:spPr/>
    </dgm:pt>
    <dgm:pt modelId="{54D08076-6611-4C01-81AF-BEFF26EC7445}" type="pres">
      <dgm:prSet presAssocID="{CADF0579-77CE-4547-AF44-0B6C1322CCEC}" presName="background" presStyleLbl="node0" presStyleIdx="0" presStyleCnt="1"/>
      <dgm:spPr/>
    </dgm:pt>
    <dgm:pt modelId="{730A85DC-1E76-4FC1-931B-81F1DCFA7ED6}" type="pres">
      <dgm:prSet presAssocID="{CADF0579-77CE-4547-AF44-0B6C1322CCEC}" presName="text" presStyleLbl="fgAcc0" presStyleIdx="0" presStyleCnt="1">
        <dgm:presLayoutVars>
          <dgm:chPref val="3"/>
        </dgm:presLayoutVars>
      </dgm:prSet>
      <dgm:spPr/>
    </dgm:pt>
    <dgm:pt modelId="{38CDD392-B055-40D2-80AF-BF0289090462}" type="pres">
      <dgm:prSet presAssocID="{CADF0579-77CE-4547-AF44-0B6C1322CCEC}" presName="hierChild2" presStyleCnt="0"/>
      <dgm:spPr/>
    </dgm:pt>
    <dgm:pt modelId="{4E1A4BB2-F5F7-45C0-847F-0160CBA6F85E}" type="pres">
      <dgm:prSet presAssocID="{E6346009-9E3D-465D-AF88-F5CDB892D8B7}" presName="Name10" presStyleLbl="parChTrans1D2" presStyleIdx="0" presStyleCnt="3"/>
      <dgm:spPr/>
    </dgm:pt>
    <dgm:pt modelId="{194653A5-512B-4D65-9B5A-91DD837498D4}" type="pres">
      <dgm:prSet presAssocID="{AD569A55-D782-4779-B771-AE235B2F65D9}" presName="hierRoot2" presStyleCnt="0"/>
      <dgm:spPr/>
    </dgm:pt>
    <dgm:pt modelId="{7831143F-96F4-4A16-923F-100A87926B09}" type="pres">
      <dgm:prSet presAssocID="{AD569A55-D782-4779-B771-AE235B2F65D9}" presName="composite2" presStyleCnt="0"/>
      <dgm:spPr/>
    </dgm:pt>
    <dgm:pt modelId="{6786B67F-64A8-4C15-986B-4B0650D5FF9E}" type="pres">
      <dgm:prSet presAssocID="{AD569A55-D782-4779-B771-AE235B2F65D9}" presName="background2" presStyleLbl="asst1" presStyleIdx="0" presStyleCnt="3"/>
      <dgm:spPr/>
    </dgm:pt>
    <dgm:pt modelId="{25F7586F-AD9C-484E-8750-89C306FF7679}" type="pres">
      <dgm:prSet presAssocID="{AD569A55-D782-4779-B771-AE235B2F65D9}" presName="text2" presStyleLbl="fgAcc2" presStyleIdx="0" presStyleCnt="3">
        <dgm:presLayoutVars>
          <dgm:chPref val="3"/>
        </dgm:presLayoutVars>
      </dgm:prSet>
      <dgm:spPr/>
    </dgm:pt>
    <dgm:pt modelId="{492E6259-EB74-4D02-9AA1-36EEE3566AF3}" type="pres">
      <dgm:prSet presAssocID="{AD569A55-D782-4779-B771-AE235B2F65D9}" presName="hierChild3" presStyleCnt="0"/>
      <dgm:spPr/>
    </dgm:pt>
    <dgm:pt modelId="{DC29F0E4-873E-4FC4-8C21-9902A4DEF15A}" type="pres">
      <dgm:prSet presAssocID="{F1497A7E-A50B-4F7D-987A-51F43E6B880F}" presName="Name10" presStyleLbl="parChTrans1D2" presStyleIdx="1" presStyleCnt="3"/>
      <dgm:spPr/>
    </dgm:pt>
    <dgm:pt modelId="{2002B1FC-FCA3-431D-82E3-B07B682754FA}" type="pres">
      <dgm:prSet presAssocID="{966EBEF9-FA07-4A18-845F-9BA326F9B83C}" presName="hierRoot2" presStyleCnt="0"/>
      <dgm:spPr/>
    </dgm:pt>
    <dgm:pt modelId="{1EE95E6A-1711-453B-A2A1-237B13C04ADD}" type="pres">
      <dgm:prSet presAssocID="{966EBEF9-FA07-4A18-845F-9BA326F9B83C}" presName="composite2" presStyleCnt="0"/>
      <dgm:spPr/>
    </dgm:pt>
    <dgm:pt modelId="{100A3696-2D00-47E8-87BC-1C656313AE13}" type="pres">
      <dgm:prSet presAssocID="{966EBEF9-FA07-4A18-845F-9BA326F9B83C}" presName="background2" presStyleLbl="asst1" presStyleIdx="1" presStyleCnt="3"/>
      <dgm:spPr/>
    </dgm:pt>
    <dgm:pt modelId="{128CCD77-740F-486C-B086-F599AC37E2FA}" type="pres">
      <dgm:prSet presAssocID="{966EBEF9-FA07-4A18-845F-9BA326F9B83C}" presName="text2" presStyleLbl="fgAcc2" presStyleIdx="1" presStyleCnt="3">
        <dgm:presLayoutVars>
          <dgm:chPref val="3"/>
        </dgm:presLayoutVars>
      </dgm:prSet>
      <dgm:spPr/>
    </dgm:pt>
    <dgm:pt modelId="{E3767CD0-DDE1-4BBB-94A8-721EEADACD1A}" type="pres">
      <dgm:prSet presAssocID="{966EBEF9-FA07-4A18-845F-9BA326F9B83C}" presName="hierChild3" presStyleCnt="0"/>
      <dgm:spPr/>
    </dgm:pt>
    <dgm:pt modelId="{646D0B90-9A0A-4B13-A292-E55638D33103}" type="pres">
      <dgm:prSet presAssocID="{2502835B-7401-44A1-9C10-012B01DB593F}" presName="Name10" presStyleLbl="parChTrans1D2" presStyleIdx="2" presStyleCnt="3"/>
      <dgm:spPr/>
    </dgm:pt>
    <dgm:pt modelId="{464FB533-2E10-48AB-AF19-5D04BBB46A4A}" type="pres">
      <dgm:prSet presAssocID="{42FE3A2E-3378-4662-9FAF-82127B94404C}" presName="hierRoot2" presStyleCnt="0"/>
      <dgm:spPr/>
    </dgm:pt>
    <dgm:pt modelId="{8BB7AFB9-B361-4D72-BCB8-6592D1C5A2AE}" type="pres">
      <dgm:prSet presAssocID="{42FE3A2E-3378-4662-9FAF-82127B94404C}" presName="composite2" presStyleCnt="0"/>
      <dgm:spPr/>
    </dgm:pt>
    <dgm:pt modelId="{BF6E2C34-0501-4ECD-A214-E3ADC2731317}" type="pres">
      <dgm:prSet presAssocID="{42FE3A2E-3378-4662-9FAF-82127B94404C}" presName="background2" presStyleLbl="asst1" presStyleIdx="2" presStyleCnt="3"/>
      <dgm:spPr/>
    </dgm:pt>
    <dgm:pt modelId="{A1E04D96-F1FB-4C6D-BBD6-D78B9F62083C}" type="pres">
      <dgm:prSet presAssocID="{42FE3A2E-3378-4662-9FAF-82127B94404C}" presName="text2" presStyleLbl="fgAcc2" presStyleIdx="2" presStyleCnt="3">
        <dgm:presLayoutVars>
          <dgm:chPref val="3"/>
        </dgm:presLayoutVars>
      </dgm:prSet>
      <dgm:spPr/>
    </dgm:pt>
    <dgm:pt modelId="{62B8F6D7-EF88-4A66-9860-C652213EB471}" type="pres">
      <dgm:prSet presAssocID="{42FE3A2E-3378-4662-9FAF-82127B94404C}" presName="hierChild3" presStyleCnt="0"/>
      <dgm:spPr/>
    </dgm:pt>
  </dgm:ptLst>
  <dgm:cxnLst>
    <dgm:cxn modelId="{8CDF7113-1999-4ABB-BB05-5EA36F81EC28}" srcId="{CADF0579-77CE-4547-AF44-0B6C1322CCEC}" destId="{AD569A55-D782-4779-B771-AE235B2F65D9}" srcOrd="0" destOrd="0" parTransId="{E6346009-9E3D-465D-AF88-F5CDB892D8B7}" sibTransId="{914237EA-D94C-41B8-A051-6550BC5CC6D7}"/>
    <dgm:cxn modelId="{6517D117-41CE-4195-9CD8-D8E31E84511D}" type="presOf" srcId="{966EBEF9-FA07-4A18-845F-9BA326F9B83C}" destId="{128CCD77-740F-486C-B086-F599AC37E2FA}" srcOrd="0" destOrd="0" presId="urn:microsoft.com/office/officeart/2005/8/layout/hierarchy1"/>
    <dgm:cxn modelId="{D0547F43-A903-4610-B291-A103AB3C4160}" type="presOf" srcId="{CADCBA64-ED46-4B38-A6FF-F98C4A19C100}" destId="{B8FFF6B7-9340-40AC-A4B1-BE3C4CF9AE0D}" srcOrd="0" destOrd="0" presId="urn:microsoft.com/office/officeart/2005/8/layout/hierarchy1"/>
    <dgm:cxn modelId="{A6D77E7F-A22B-41C1-A469-3F554683CC0F}" type="presOf" srcId="{E6346009-9E3D-465D-AF88-F5CDB892D8B7}" destId="{4E1A4BB2-F5F7-45C0-847F-0160CBA6F85E}" srcOrd="0" destOrd="0" presId="urn:microsoft.com/office/officeart/2005/8/layout/hierarchy1"/>
    <dgm:cxn modelId="{9F0B20AC-FD95-45B2-A4EA-96F86EBF528F}" type="presOf" srcId="{F1497A7E-A50B-4F7D-987A-51F43E6B880F}" destId="{DC29F0E4-873E-4FC4-8C21-9902A4DEF15A}" srcOrd="0" destOrd="0" presId="urn:microsoft.com/office/officeart/2005/8/layout/hierarchy1"/>
    <dgm:cxn modelId="{1F9723B6-6743-49F3-803B-B147959AC8AE}" type="presOf" srcId="{42FE3A2E-3378-4662-9FAF-82127B94404C}" destId="{A1E04D96-F1FB-4C6D-BBD6-D78B9F62083C}" srcOrd="0" destOrd="0" presId="urn:microsoft.com/office/officeart/2005/8/layout/hierarchy1"/>
    <dgm:cxn modelId="{4EF5BDBB-B244-411E-9F59-1C76F4BEF154}" srcId="{CADF0579-77CE-4547-AF44-0B6C1322CCEC}" destId="{966EBEF9-FA07-4A18-845F-9BA326F9B83C}" srcOrd="1" destOrd="0" parTransId="{F1497A7E-A50B-4F7D-987A-51F43E6B880F}" sibTransId="{30F71A28-6F86-46FC-AE6A-F4C63F0A4FBD}"/>
    <dgm:cxn modelId="{8E61A6BC-E9D7-4A58-9221-BFA1AF26E63D}" srcId="{CADCBA64-ED46-4B38-A6FF-F98C4A19C100}" destId="{CADF0579-77CE-4547-AF44-0B6C1322CCEC}" srcOrd="0" destOrd="0" parTransId="{522AE515-F3BF-40F5-8E97-FD7971BAC02F}" sibTransId="{773700A2-6E4E-49CF-8C54-DF14BAF4E4C6}"/>
    <dgm:cxn modelId="{797195C4-5471-4482-888F-9F601D2E27F4}" type="presOf" srcId="{2502835B-7401-44A1-9C10-012B01DB593F}" destId="{646D0B90-9A0A-4B13-A292-E55638D33103}" srcOrd="0" destOrd="0" presId="urn:microsoft.com/office/officeart/2005/8/layout/hierarchy1"/>
    <dgm:cxn modelId="{117AFAE2-BDB0-4DD4-BCD0-5A227D966D29}" type="presOf" srcId="{AD569A55-D782-4779-B771-AE235B2F65D9}" destId="{25F7586F-AD9C-484E-8750-89C306FF7679}" srcOrd="0" destOrd="0" presId="urn:microsoft.com/office/officeart/2005/8/layout/hierarchy1"/>
    <dgm:cxn modelId="{A34481EE-3885-444E-9FA6-C5EC483898D7}" type="presOf" srcId="{CADF0579-77CE-4547-AF44-0B6C1322CCEC}" destId="{730A85DC-1E76-4FC1-931B-81F1DCFA7ED6}" srcOrd="0" destOrd="0" presId="urn:microsoft.com/office/officeart/2005/8/layout/hierarchy1"/>
    <dgm:cxn modelId="{D77324F8-709C-41D0-A3F1-39BDF7F173A9}" srcId="{CADF0579-77CE-4547-AF44-0B6C1322CCEC}" destId="{42FE3A2E-3378-4662-9FAF-82127B94404C}" srcOrd="2" destOrd="0" parTransId="{2502835B-7401-44A1-9C10-012B01DB593F}" sibTransId="{86C26312-D24C-4BF6-A811-A6D023F0EEF1}"/>
    <dgm:cxn modelId="{9118D740-B8EC-4A45-BE44-F8A1D2122947}" type="presParOf" srcId="{B8FFF6B7-9340-40AC-A4B1-BE3C4CF9AE0D}" destId="{979FB2AD-019F-4361-8A1C-881CCFEF151B}" srcOrd="0" destOrd="0" presId="urn:microsoft.com/office/officeart/2005/8/layout/hierarchy1"/>
    <dgm:cxn modelId="{15C93177-7FE4-4086-B435-09BC771CB7E2}" type="presParOf" srcId="{979FB2AD-019F-4361-8A1C-881CCFEF151B}" destId="{708BD5D3-5BB7-42F3-8461-2ADAE4F01D62}" srcOrd="0" destOrd="0" presId="urn:microsoft.com/office/officeart/2005/8/layout/hierarchy1"/>
    <dgm:cxn modelId="{696559BA-C142-4E1C-B7D8-4EBF0D643998}" type="presParOf" srcId="{708BD5D3-5BB7-42F3-8461-2ADAE4F01D62}" destId="{54D08076-6611-4C01-81AF-BEFF26EC7445}" srcOrd="0" destOrd="0" presId="urn:microsoft.com/office/officeart/2005/8/layout/hierarchy1"/>
    <dgm:cxn modelId="{58851700-3098-4F8D-9683-BDCAAC76BBD8}" type="presParOf" srcId="{708BD5D3-5BB7-42F3-8461-2ADAE4F01D62}" destId="{730A85DC-1E76-4FC1-931B-81F1DCFA7ED6}" srcOrd="1" destOrd="0" presId="urn:microsoft.com/office/officeart/2005/8/layout/hierarchy1"/>
    <dgm:cxn modelId="{716D7441-42B0-4C2F-944F-EBBD1890B201}" type="presParOf" srcId="{979FB2AD-019F-4361-8A1C-881CCFEF151B}" destId="{38CDD392-B055-40D2-80AF-BF0289090462}" srcOrd="1" destOrd="0" presId="urn:microsoft.com/office/officeart/2005/8/layout/hierarchy1"/>
    <dgm:cxn modelId="{26A1A742-48A3-4FE3-BDC6-276A63949818}" type="presParOf" srcId="{38CDD392-B055-40D2-80AF-BF0289090462}" destId="{4E1A4BB2-F5F7-45C0-847F-0160CBA6F85E}" srcOrd="0" destOrd="0" presId="urn:microsoft.com/office/officeart/2005/8/layout/hierarchy1"/>
    <dgm:cxn modelId="{E68C90F0-580A-437B-AFE5-185CB2A90E01}" type="presParOf" srcId="{38CDD392-B055-40D2-80AF-BF0289090462}" destId="{194653A5-512B-4D65-9B5A-91DD837498D4}" srcOrd="1" destOrd="0" presId="urn:microsoft.com/office/officeart/2005/8/layout/hierarchy1"/>
    <dgm:cxn modelId="{B66A228D-53C4-447A-AD58-8E87B7B816EE}" type="presParOf" srcId="{194653A5-512B-4D65-9B5A-91DD837498D4}" destId="{7831143F-96F4-4A16-923F-100A87926B09}" srcOrd="0" destOrd="0" presId="urn:microsoft.com/office/officeart/2005/8/layout/hierarchy1"/>
    <dgm:cxn modelId="{A0F0D20D-EA0B-4C72-AB8F-17D165067E9D}" type="presParOf" srcId="{7831143F-96F4-4A16-923F-100A87926B09}" destId="{6786B67F-64A8-4C15-986B-4B0650D5FF9E}" srcOrd="0" destOrd="0" presId="urn:microsoft.com/office/officeart/2005/8/layout/hierarchy1"/>
    <dgm:cxn modelId="{C35D374B-2BCF-43A0-9926-AD39B24AAB03}" type="presParOf" srcId="{7831143F-96F4-4A16-923F-100A87926B09}" destId="{25F7586F-AD9C-484E-8750-89C306FF7679}" srcOrd="1" destOrd="0" presId="urn:microsoft.com/office/officeart/2005/8/layout/hierarchy1"/>
    <dgm:cxn modelId="{9CE7A7AB-0F96-4842-9C43-FA9CC7929030}" type="presParOf" srcId="{194653A5-512B-4D65-9B5A-91DD837498D4}" destId="{492E6259-EB74-4D02-9AA1-36EEE3566AF3}" srcOrd="1" destOrd="0" presId="urn:microsoft.com/office/officeart/2005/8/layout/hierarchy1"/>
    <dgm:cxn modelId="{D7CD3782-DF11-4E40-B5C0-3E78C9A28929}" type="presParOf" srcId="{38CDD392-B055-40D2-80AF-BF0289090462}" destId="{DC29F0E4-873E-4FC4-8C21-9902A4DEF15A}" srcOrd="2" destOrd="0" presId="urn:microsoft.com/office/officeart/2005/8/layout/hierarchy1"/>
    <dgm:cxn modelId="{A5BEA5A9-1370-4A47-B9D4-436C71393309}" type="presParOf" srcId="{38CDD392-B055-40D2-80AF-BF0289090462}" destId="{2002B1FC-FCA3-431D-82E3-B07B682754FA}" srcOrd="3" destOrd="0" presId="urn:microsoft.com/office/officeart/2005/8/layout/hierarchy1"/>
    <dgm:cxn modelId="{700641E9-9345-47A2-9F5A-C23D44A87BC1}" type="presParOf" srcId="{2002B1FC-FCA3-431D-82E3-B07B682754FA}" destId="{1EE95E6A-1711-453B-A2A1-237B13C04ADD}" srcOrd="0" destOrd="0" presId="urn:microsoft.com/office/officeart/2005/8/layout/hierarchy1"/>
    <dgm:cxn modelId="{94FCBD80-E330-48D9-BF3D-A670201B5A1A}" type="presParOf" srcId="{1EE95E6A-1711-453B-A2A1-237B13C04ADD}" destId="{100A3696-2D00-47E8-87BC-1C656313AE13}" srcOrd="0" destOrd="0" presId="urn:microsoft.com/office/officeart/2005/8/layout/hierarchy1"/>
    <dgm:cxn modelId="{4E3074C3-4F3F-4A18-88CC-D904B955B7FB}" type="presParOf" srcId="{1EE95E6A-1711-453B-A2A1-237B13C04ADD}" destId="{128CCD77-740F-486C-B086-F599AC37E2FA}" srcOrd="1" destOrd="0" presId="urn:microsoft.com/office/officeart/2005/8/layout/hierarchy1"/>
    <dgm:cxn modelId="{A9915BE3-C382-4885-B418-949BEEB219B5}" type="presParOf" srcId="{2002B1FC-FCA3-431D-82E3-B07B682754FA}" destId="{E3767CD0-DDE1-4BBB-94A8-721EEADACD1A}" srcOrd="1" destOrd="0" presId="urn:microsoft.com/office/officeart/2005/8/layout/hierarchy1"/>
    <dgm:cxn modelId="{BB9A60D3-6634-4116-9319-4CDE753ED0EE}" type="presParOf" srcId="{38CDD392-B055-40D2-80AF-BF0289090462}" destId="{646D0B90-9A0A-4B13-A292-E55638D33103}" srcOrd="4" destOrd="0" presId="urn:microsoft.com/office/officeart/2005/8/layout/hierarchy1"/>
    <dgm:cxn modelId="{0A51EC08-BE94-4884-A468-D6F261C3DEAD}" type="presParOf" srcId="{38CDD392-B055-40D2-80AF-BF0289090462}" destId="{464FB533-2E10-48AB-AF19-5D04BBB46A4A}" srcOrd="5" destOrd="0" presId="urn:microsoft.com/office/officeart/2005/8/layout/hierarchy1"/>
    <dgm:cxn modelId="{9301F8DF-6E4A-4BCD-85F6-55E704EC6A25}" type="presParOf" srcId="{464FB533-2E10-48AB-AF19-5D04BBB46A4A}" destId="{8BB7AFB9-B361-4D72-BCB8-6592D1C5A2AE}" srcOrd="0" destOrd="0" presId="urn:microsoft.com/office/officeart/2005/8/layout/hierarchy1"/>
    <dgm:cxn modelId="{FF85AB6E-A4A4-4D99-8381-5B636F8652FC}" type="presParOf" srcId="{8BB7AFB9-B361-4D72-BCB8-6592D1C5A2AE}" destId="{BF6E2C34-0501-4ECD-A214-E3ADC2731317}" srcOrd="0" destOrd="0" presId="urn:microsoft.com/office/officeart/2005/8/layout/hierarchy1"/>
    <dgm:cxn modelId="{0541C954-DD0A-4723-86CF-E5B6771B333F}" type="presParOf" srcId="{8BB7AFB9-B361-4D72-BCB8-6592D1C5A2AE}" destId="{A1E04D96-F1FB-4C6D-BBD6-D78B9F62083C}" srcOrd="1" destOrd="0" presId="urn:microsoft.com/office/officeart/2005/8/layout/hierarchy1"/>
    <dgm:cxn modelId="{F363793E-4D6A-41ED-8B42-E0060615C26E}" type="presParOf" srcId="{464FB533-2E10-48AB-AF19-5D04BBB46A4A}" destId="{62B8F6D7-EF88-4A66-9860-C652213EB4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CBA64-ED46-4B38-A6FF-F98C4A19C10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CADF0579-77CE-4547-AF44-0B6C1322CCEC}">
      <dgm:prSet phldrT="[Text]"/>
      <dgm:spPr/>
      <dgm:t>
        <a:bodyPr/>
        <a:lstStyle/>
        <a:p>
          <a:r>
            <a:rPr lang="en-US" dirty="0"/>
            <a:t>(B) Performed by Manufacturer</a:t>
          </a:r>
          <a:endParaRPr lang="en-PK" dirty="0"/>
        </a:p>
      </dgm:t>
    </dgm:pt>
    <dgm:pt modelId="{522AE515-F3BF-40F5-8E97-FD7971BAC02F}" type="parTrans" cxnId="{8E61A6BC-E9D7-4A58-9221-BFA1AF26E63D}">
      <dgm:prSet/>
      <dgm:spPr/>
      <dgm:t>
        <a:bodyPr/>
        <a:lstStyle/>
        <a:p>
          <a:endParaRPr lang="en-PK"/>
        </a:p>
      </dgm:t>
    </dgm:pt>
    <dgm:pt modelId="{773700A2-6E4E-49CF-8C54-DF14BAF4E4C6}" type="sibTrans" cxnId="{8E61A6BC-E9D7-4A58-9221-BFA1AF26E63D}">
      <dgm:prSet/>
      <dgm:spPr/>
      <dgm:t>
        <a:bodyPr/>
        <a:lstStyle/>
        <a:p>
          <a:endParaRPr lang="en-PK"/>
        </a:p>
      </dgm:t>
    </dgm:pt>
    <dgm:pt modelId="{AD569A55-D782-4779-B771-AE235B2F65D9}" type="asst">
      <dgm:prSet phldrT="[Text]"/>
      <dgm:spPr/>
      <dgm:t>
        <a:bodyPr/>
        <a:lstStyle/>
        <a:p>
          <a:r>
            <a:rPr lang="en-US" dirty="0"/>
            <a:t>(</a:t>
          </a:r>
          <a:r>
            <a:rPr lang="en-US" dirty="0" err="1"/>
            <a:t>i</a:t>
          </a:r>
          <a:r>
            <a:rPr lang="en-US" dirty="0"/>
            <a:t>) Internal Self Inspection</a:t>
          </a:r>
          <a:endParaRPr lang="en-PK" dirty="0"/>
        </a:p>
      </dgm:t>
    </dgm:pt>
    <dgm:pt modelId="{E6346009-9E3D-465D-AF88-F5CDB892D8B7}" type="parTrans" cxnId="{8CDF7113-1999-4ABB-BB05-5EA36F81EC28}">
      <dgm:prSet/>
      <dgm:spPr/>
      <dgm:t>
        <a:bodyPr/>
        <a:lstStyle/>
        <a:p>
          <a:endParaRPr lang="en-PK"/>
        </a:p>
      </dgm:t>
    </dgm:pt>
    <dgm:pt modelId="{914237EA-D94C-41B8-A051-6550BC5CC6D7}" type="sibTrans" cxnId="{8CDF7113-1999-4ABB-BB05-5EA36F81EC28}">
      <dgm:prSet/>
      <dgm:spPr/>
      <dgm:t>
        <a:bodyPr/>
        <a:lstStyle/>
        <a:p>
          <a:endParaRPr lang="en-PK"/>
        </a:p>
      </dgm:t>
    </dgm:pt>
    <dgm:pt modelId="{966EBEF9-FA07-4A18-845F-9BA326F9B83C}" type="asst">
      <dgm:prSet phldrT="[Text]"/>
      <dgm:spPr/>
      <dgm:t>
        <a:bodyPr/>
        <a:lstStyle/>
        <a:p>
          <a:r>
            <a:rPr lang="en-US" dirty="0"/>
            <a:t>(ii) External</a:t>
          </a:r>
          <a:endParaRPr lang="en-PK" dirty="0"/>
        </a:p>
      </dgm:t>
    </dgm:pt>
    <dgm:pt modelId="{F1497A7E-A50B-4F7D-987A-51F43E6B880F}" type="parTrans" cxnId="{4EF5BDBB-B244-411E-9F59-1C76F4BEF154}">
      <dgm:prSet/>
      <dgm:spPr/>
      <dgm:t>
        <a:bodyPr/>
        <a:lstStyle/>
        <a:p>
          <a:endParaRPr lang="en-PK"/>
        </a:p>
      </dgm:t>
    </dgm:pt>
    <dgm:pt modelId="{30F71A28-6F86-46FC-AE6A-F4C63F0A4FBD}" type="sibTrans" cxnId="{4EF5BDBB-B244-411E-9F59-1C76F4BEF154}">
      <dgm:prSet/>
      <dgm:spPr/>
      <dgm:t>
        <a:bodyPr/>
        <a:lstStyle/>
        <a:p>
          <a:endParaRPr lang="en-PK"/>
        </a:p>
      </dgm:t>
    </dgm:pt>
    <dgm:pt modelId="{B8FFF6B7-9340-40AC-A4B1-BE3C4CF9AE0D}" type="pres">
      <dgm:prSet presAssocID="{CADCBA64-ED46-4B38-A6FF-F98C4A19C1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9FB2AD-019F-4361-8A1C-881CCFEF151B}" type="pres">
      <dgm:prSet presAssocID="{CADF0579-77CE-4547-AF44-0B6C1322CCEC}" presName="hierRoot1" presStyleCnt="0"/>
      <dgm:spPr/>
    </dgm:pt>
    <dgm:pt modelId="{708BD5D3-5BB7-42F3-8461-2ADAE4F01D62}" type="pres">
      <dgm:prSet presAssocID="{CADF0579-77CE-4547-AF44-0B6C1322CCEC}" presName="composite" presStyleCnt="0"/>
      <dgm:spPr/>
    </dgm:pt>
    <dgm:pt modelId="{54D08076-6611-4C01-81AF-BEFF26EC7445}" type="pres">
      <dgm:prSet presAssocID="{CADF0579-77CE-4547-AF44-0B6C1322CCEC}" presName="background" presStyleLbl="node0" presStyleIdx="0" presStyleCnt="1"/>
      <dgm:spPr/>
    </dgm:pt>
    <dgm:pt modelId="{730A85DC-1E76-4FC1-931B-81F1DCFA7ED6}" type="pres">
      <dgm:prSet presAssocID="{CADF0579-77CE-4547-AF44-0B6C1322CCEC}" presName="text" presStyleLbl="fgAcc0" presStyleIdx="0" presStyleCnt="1" custScaleX="134273">
        <dgm:presLayoutVars>
          <dgm:chPref val="3"/>
        </dgm:presLayoutVars>
      </dgm:prSet>
      <dgm:spPr/>
    </dgm:pt>
    <dgm:pt modelId="{38CDD392-B055-40D2-80AF-BF0289090462}" type="pres">
      <dgm:prSet presAssocID="{CADF0579-77CE-4547-AF44-0B6C1322CCEC}" presName="hierChild2" presStyleCnt="0"/>
      <dgm:spPr/>
    </dgm:pt>
    <dgm:pt modelId="{4E1A4BB2-F5F7-45C0-847F-0160CBA6F85E}" type="pres">
      <dgm:prSet presAssocID="{E6346009-9E3D-465D-AF88-F5CDB892D8B7}" presName="Name10" presStyleLbl="parChTrans1D2" presStyleIdx="0" presStyleCnt="2"/>
      <dgm:spPr/>
    </dgm:pt>
    <dgm:pt modelId="{194653A5-512B-4D65-9B5A-91DD837498D4}" type="pres">
      <dgm:prSet presAssocID="{AD569A55-D782-4779-B771-AE235B2F65D9}" presName="hierRoot2" presStyleCnt="0"/>
      <dgm:spPr/>
    </dgm:pt>
    <dgm:pt modelId="{7831143F-96F4-4A16-923F-100A87926B09}" type="pres">
      <dgm:prSet presAssocID="{AD569A55-D782-4779-B771-AE235B2F65D9}" presName="composite2" presStyleCnt="0"/>
      <dgm:spPr/>
    </dgm:pt>
    <dgm:pt modelId="{6786B67F-64A8-4C15-986B-4B0650D5FF9E}" type="pres">
      <dgm:prSet presAssocID="{AD569A55-D782-4779-B771-AE235B2F65D9}" presName="background2" presStyleLbl="asst1" presStyleIdx="0" presStyleCnt="2"/>
      <dgm:spPr/>
    </dgm:pt>
    <dgm:pt modelId="{25F7586F-AD9C-484E-8750-89C306FF7679}" type="pres">
      <dgm:prSet presAssocID="{AD569A55-D782-4779-B771-AE235B2F65D9}" presName="text2" presStyleLbl="fgAcc2" presStyleIdx="0" presStyleCnt="2" custScaleX="126967">
        <dgm:presLayoutVars>
          <dgm:chPref val="3"/>
        </dgm:presLayoutVars>
      </dgm:prSet>
      <dgm:spPr/>
    </dgm:pt>
    <dgm:pt modelId="{492E6259-EB74-4D02-9AA1-36EEE3566AF3}" type="pres">
      <dgm:prSet presAssocID="{AD569A55-D782-4779-B771-AE235B2F65D9}" presName="hierChild3" presStyleCnt="0"/>
      <dgm:spPr/>
    </dgm:pt>
    <dgm:pt modelId="{DC29F0E4-873E-4FC4-8C21-9902A4DEF15A}" type="pres">
      <dgm:prSet presAssocID="{F1497A7E-A50B-4F7D-987A-51F43E6B880F}" presName="Name10" presStyleLbl="parChTrans1D2" presStyleIdx="1" presStyleCnt="2"/>
      <dgm:spPr/>
    </dgm:pt>
    <dgm:pt modelId="{2002B1FC-FCA3-431D-82E3-B07B682754FA}" type="pres">
      <dgm:prSet presAssocID="{966EBEF9-FA07-4A18-845F-9BA326F9B83C}" presName="hierRoot2" presStyleCnt="0"/>
      <dgm:spPr/>
    </dgm:pt>
    <dgm:pt modelId="{1EE95E6A-1711-453B-A2A1-237B13C04ADD}" type="pres">
      <dgm:prSet presAssocID="{966EBEF9-FA07-4A18-845F-9BA326F9B83C}" presName="composite2" presStyleCnt="0"/>
      <dgm:spPr/>
    </dgm:pt>
    <dgm:pt modelId="{100A3696-2D00-47E8-87BC-1C656313AE13}" type="pres">
      <dgm:prSet presAssocID="{966EBEF9-FA07-4A18-845F-9BA326F9B83C}" presName="background2" presStyleLbl="asst1" presStyleIdx="1" presStyleCnt="2"/>
      <dgm:spPr/>
    </dgm:pt>
    <dgm:pt modelId="{128CCD77-740F-486C-B086-F599AC37E2FA}" type="pres">
      <dgm:prSet presAssocID="{966EBEF9-FA07-4A18-845F-9BA326F9B83C}" presName="text2" presStyleLbl="fgAcc2" presStyleIdx="1" presStyleCnt="2" custScaleX="120653">
        <dgm:presLayoutVars>
          <dgm:chPref val="3"/>
        </dgm:presLayoutVars>
      </dgm:prSet>
      <dgm:spPr/>
    </dgm:pt>
    <dgm:pt modelId="{E3767CD0-DDE1-4BBB-94A8-721EEADACD1A}" type="pres">
      <dgm:prSet presAssocID="{966EBEF9-FA07-4A18-845F-9BA326F9B83C}" presName="hierChild3" presStyleCnt="0"/>
      <dgm:spPr/>
    </dgm:pt>
  </dgm:ptLst>
  <dgm:cxnLst>
    <dgm:cxn modelId="{8CDF7113-1999-4ABB-BB05-5EA36F81EC28}" srcId="{CADF0579-77CE-4547-AF44-0B6C1322CCEC}" destId="{AD569A55-D782-4779-B771-AE235B2F65D9}" srcOrd="0" destOrd="0" parTransId="{E6346009-9E3D-465D-AF88-F5CDB892D8B7}" sibTransId="{914237EA-D94C-41B8-A051-6550BC5CC6D7}"/>
    <dgm:cxn modelId="{6517D117-41CE-4195-9CD8-D8E31E84511D}" type="presOf" srcId="{966EBEF9-FA07-4A18-845F-9BA326F9B83C}" destId="{128CCD77-740F-486C-B086-F599AC37E2FA}" srcOrd="0" destOrd="0" presId="urn:microsoft.com/office/officeart/2005/8/layout/hierarchy1"/>
    <dgm:cxn modelId="{D0547F43-A903-4610-B291-A103AB3C4160}" type="presOf" srcId="{CADCBA64-ED46-4B38-A6FF-F98C4A19C100}" destId="{B8FFF6B7-9340-40AC-A4B1-BE3C4CF9AE0D}" srcOrd="0" destOrd="0" presId="urn:microsoft.com/office/officeart/2005/8/layout/hierarchy1"/>
    <dgm:cxn modelId="{A6D77E7F-A22B-41C1-A469-3F554683CC0F}" type="presOf" srcId="{E6346009-9E3D-465D-AF88-F5CDB892D8B7}" destId="{4E1A4BB2-F5F7-45C0-847F-0160CBA6F85E}" srcOrd="0" destOrd="0" presId="urn:microsoft.com/office/officeart/2005/8/layout/hierarchy1"/>
    <dgm:cxn modelId="{9F0B20AC-FD95-45B2-A4EA-96F86EBF528F}" type="presOf" srcId="{F1497A7E-A50B-4F7D-987A-51F43E6B880F}" destId="{DC29F0E4-873E-4FC4-8C21-9902A4DEF15A}" srcOrd="0" destOrd="0" presId="urn:microsoft.com/office/officeart/2005/8/layout/hierarchy1"/>
    <dgm:cxn modelId="{4EF5BDBB-B244-411E-9F59-1C76F4BEF154}" srcId="{CADF0579-77CE-4547-AF44-0B6C1322CCEC}" destId="{966EBEF9-FA07-4A18-845F-9BA326F9B83C}" srcOrd="1" destOrd="0" parTransId="{F1497A7E-A50B-4F7D-987A-51F43E6B880F}" sibTransId="{30F71A28-6F86-46FC-AE6A-F4C63F0A4FBD}"/>
    <dgm:cxn modelId="{8E61A6BC-E9D7-4A58-9221-BFA1AF26E63D}" srcId="{CADCBA64-ED46-4B38-A6FF-F98C4A19C100}" destId="{CADF0579-77CE-4547-AF44-0B6C1322CCEC}" srcOrd="0" destOrd="0" parTransId="{522AE515-F3BF-40F5-8E97-FD7971BAC02F}" sibTransId="{773700A2-6E4E-49CF-8C54-DF14BAF4E4C6}"/>
    <dgm:cxn modelId="{117AFAE2-BDB0-4DD4-BCD0-5A227D966D29}" type="presOf" srcId="{AD569A55-D782-4779-B771-AE235B2F65D9}" destId="{25F7586F-AD9C-484E-8750-89C306FF7679}" srcOrd="0" destOrd="0" presId="urn:microsoft.com/office/officeart/2005/8/layout/hierarchy1"/>
    <dgm:cxn modelId="{A34481EE-3885-444E-9FA6-C5EC483898D7}" type="presOf" srcId="{CADF0579-77CE-4547-AF44-0B6C1322CCEC}" destId="{730A85DC-1E76-4FC1-931B-81F1DCFA7ED6}" srcOrd="0" destOrd="0" presId="urn:microsoft.com/office/officeart/2005/8/layout/hierarchy1"/>
    <dgm:cxn modelId="{9118D740-B8EC-4A45-BE44-F8A1D2122947}" type="presParOf" srcId="{B8FFF6B7-9340-40AC-A4B1-BE3C4CF9AE0D}" destId="{979FB2AD-019F-4361-8A1C-881CCFEF151B}" srcOrd="0" destOrd="0" presId="urn:microsoft.com/office/officeart/2005/8/layout/hierarchy1"/>
    <dgm:cxn modelId="{15C93177-7FE4-4086-B435-09BC771CB7E2}" type="presParOf" srcId="{979FB2AD-019F-4361-8A1C-881CCFEF151B}" destId="{708BD5D3-5BB7-42F3-8461-2ADAE4F01D62}" srcOrd="0" destOrd="0" presId="urn:microsoft.com/office/officeart/2005/8/layout/hierarchy1"/>
    <dgm:cxn modelId="{696559BA-C142-4E1C-B7D8-4EBF0D643998}" type="presParOf" srcId="{708BD5D3-5BB7-42F3-8461-2ADAE4F01D62}" destId="{54D08076-6611-4C01-81AF-BEFF26EC7445}" srcOrd="0" destOrd="0" presId="urn:microsoft.com/office/officeart/2005/8/layout/hierarchy1"/>
    <dgm:cxn modelId="{58851700-3098-4F8D-9683-BDCAAC76BBD8}" type="presParOf" srcId="{708BD5D3-5BB7-42F3-8461-2ADAE4F01D62}" destId="{730A85DC-1E76-4FC1-931B-81F1DCFA7ED6}" srcOrd="1" destOrd="0" presId="urn:microsoft.com/office/officeart/2005/8/layout/hierarchy1"/>
    <dgm:cxn modelId="{716D7441-42B0-4C2F-944F-EBBD1890B201}" type="presParOf" srcId="{979FB2AD-019F-4361-8A1C-881CCFEF151B}" destId="{38CDD392-B055-40D2-80AF-BF0289090462}" srcOrd="1" destOrd="0" presId="urn:microsoft.com/office/officeart/2005/8/layout/hierarchy1"/>
    <dgm:cxn modelId="{26A1A742-48A3-4FE3-BDC6-276A63949818}" type="presParOf" srcId="{38CDD392-B055-40D2-80AF-BF0289090462}" destId="{4E1A4BB2-F5F7-45C0-847F-0160CBA6F85E}" srcOrd="0" destOrd="0" presId="urn:microsoft.com/office/officeart/2005/8/layout/hierarchy1"/>
    <dgm:cxn modelId="{E68C90F0-580A-437B-AFE5-185CB2A90E01}" type="presParOf" srcId="{38CDD392-B055-40D2-80AF-BF0289090462}" destId="{194653A5-512B-4D65-9B5A-91DD837498D4}" srcOrd="1" destOrd="0" presId="urn:microsoft.com/office/officeart/2005/8/layout/hierarchy1"/>
    <dgm:cxn modelId="{B66A228D-53C4-447A-AD58-8E87B7B816EE}" type="presParOf" srcId="{194653A5-512B-4D65-9B5A-91DD837498D4}" destId="{7831143F-96F4-4A16-923F-100A87926B09}" srcOrd="0" destOrd="0" presId="urn:microsoft.com/office/officeart/2005/8/layout/hierarchy1"/>
    <dgm:cxn modelId="{A0F0D20D-EA0B-4C72-AB8F-17D165067E9D}" type="presParOf" srcId="{7831143F-96F4-4A16-923F-100A87926B09}" destId="{6786B67F-64A8-4C15-986B-4B0650D5FF9E}" srcOrd="0" destOrd="0" presId="urn:microsoft.com/office/officeart/2005/8/layout/hierarchy1"/>
    <dgm:cxn modelId="{C35D374B-2BCF-43A0-9926-AD39B24AAB03}" type="presParOf" srcId="{7831143F-96F4-4A16-923F-100A87926B09}" destId="{25F7586F-AD9C-484E-8750-89C306FF7679}" srcOrd="1" destOrd="0" presId="urn:microsoft.com/office/officeart/2005/8/layout/hierarchy1"/>
    <dgm:cxn modelId="{9CE7A7AB-0F96-4842-9C43-FA9CC7929030}" type="presParOf" srcId="{194653A5-512B-4D65-9B5A-91DD837498D4}" destId="{492E6259-EB74-4D02-9AA1-36EEE3566AF3}" srcOrd="1" destOrd="0" presId="urn:microsoft.com/office/officeart/2005/8/layout/hierarchy1"/>
    <dgm:cxn modelId="{D7CD3782-DF11-4E40-B5C0-3E78C9A28929}" type="presParOf" srcId="{38CDD392-B055-40D2-80AF-BF0289090462}" destId="{DC29F0E4-873E-4FC4-8C21-9902A4DEF15A}" srcOrd="2" destOrd="0" presId="urn:microsoft.com/office/officeart/2005/8/layout/hierarchy1"/>
    <dgm:cxn modelId="{A5BEA5A9-1370-4A47-B9D4-436C71393309}" type="presParOf" srcId="{38CDD392-B055-40D2-80AF-BF0289090462}" destId="{2002B1FC-FCA3-431D-82E3-B07B682754FA}" srcOrd="3" destOrd="0" presId="urn:microsoft.com/office/officeart/2005/8/layout/hierarchy1"/>
    <dgm:cxn modelId="{700641E9-9345-47A2-9F5A-C23D44A87BC1}" type="presParOf" srcId="{2002B1FC-FCA3-431D-82E3-B07B682754FA}" destId="{1EE95E6A-1711-453B-A2A1-237B13C04ADD}" srcOrd="0" destOrd="0" presId="urn:microsoft.com/office/officeart/2005/8/layout/hierarchy1"/>
    <dgm:cxn modelId="{94FCBD80-E330-48D9-BF3D-A670201B5A1A}" type="presParOf" srcId="{1EE95E6A-1711-453B-A2A1-237B13C04ADD}" destId="{100A3696-2D00-47E8-87BC-1C656313AE13}" srcOrd="0" destOrd="0" presId="urn:microsoft.com/office/officeart/2005/8/layout/hierarchy1"/>
    <dgm:cxn modelId="{4E3074C3-4F3F-4A18-88CC-D904B955B7FB}" type="presParOf" srcId="{1EE95E6A-1711-453B-A2A1-237B13C04ADD}" destId="{128CCD77-740F-486C-B086-F599AC37E2FA}" srcOrd="1" destOrd="0" presId="urn:microsoft.com/office/officeart/2005/8/layout/hierarchy1"/>
    <dgm:cxn modelId="{A9915BE3-C382-4885-B418-949BEEB219B5}" type="presParOf" srcId="{2002B1FC-FCA3-431D-82E3-B07B682754FA}" destId="{E3767CD0-DDE1-4BBB-94A8-721EEADACD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B05305-2476-4806-8CCE-13097BA26767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PK"/>
        </a:p>
      </dgm:t>
    </dgm:pt>
    <dgm:pt modelId="{A15B5B55-8A21-4CEC-97D5-EA42EB9A8638}">
      <dgm:prSet phldrT="[Text]"/>
      <dgm:spPr/>
      <dgm:t>
        <a:bodyPr/>
        <a:lstStyle/>
        <a:p>
          <a:r>
            <a:rPr lang="en-US" b="1" dirty="0"/>
            <a:t>Plan and Prepare</a:t>
          </a:r>
          <a:endParaRPr lang="en-PK" b="1" dirty="0"/>
        </a:p>
      </dgm:t>
    </dgm:pt>
    <dgm:pt modelId="{0A422A5E-EE6D-4161-8652-F489CEA847FB}" type="parTrans" cxnId="{1F62D9EC-844B-46C7-A9C6-09D58C90F3F4}">
      <dgm:prSet/>
      <dgm:spPr/>
      <dgm:t>
        <a:bodyPr/>
        <a:lstStyle/>
        <a:p>
          <a:endParaRPr lang="en-PK"/>
        </a:p>
      </dgm:t>
    </dgm:pt>
    <dgm:pt modelId="{5056BFEF-90A5-4E85-8452-5AE6560C2CB0}" type="sibTrans" cxnId="{1F62D9EC-844B-46C7-A9C6-09D58C90F3F4}">
      <dgm:prSet/>
      <dgm:spPr/>
      <dgm:t>
        <a:bodyPr/>
        <a:lstStyle/>
        <a:p>
          <a:endParaRPr lang="en-PK"/>
        </a:p>
      </dgm:t>
    </dgm:pt>
    <dgm:pt modelId="{391360C2-3C43-4503-81C9-2EA7AD486403}">
      <dgm:prSet phldrT="[Text]"/>
      <dgm:spPr/>
      <dgm:t>
        <a:bodyPr/>
        <a:lstStyle/>
        <a:p>
          <a:r>
            <a:rPr lang="en-US" b="1" dirty="0"/>
            <a:t>Arrange and Announce</a:t>
          </a:r>
          <a:endParaRPr lang="en-PK" b="1" dirty="0"/>
        </a:p>
      </dgm:t>
    </dgm:pt>
    <dgm:pt modelId="{DD5EF606-B287-4A96-8095-57BBE1D16028}" type="parTrans" cxnId="{1FD272A7-F478-44FC-9E65-3B17415AC54F}">
      <dgm:prSet/>
      <dgm:spPr/>
      <dgm:t>
        <a:bodyPr/>
        <a:lstStyle/>
        <a:p>
          <a:endParaRPr lang="en-PK"/>
        </a:p>
      </dgm:t>
    </dgm:pt>
    <dgm:pt modelId="{48920F82-F1C9-49E2-A579-4C1C40020364}" type="sibTrans" cxnId="{1FD272A7-F478-44FC-9E65-3B17415AC54F}">
      <dgm:prSet/>
      <dgm:spPr/>
      <dgm:t>
        <a:bodyPr/>
        <a:lstStyle/>
        <a:p>
          <a:endParaRPr lang="en-PK"/>
        </a:p>
      </dgm:t>
    </dgm:pt>
    <dgm:pt modelId="{672CEB3D-ED8E-4BE1-91CA-59C65897DA03}">
      <dgm:prSet phldrT="[Text]"/>
      <dgm:spPr/>
      <dgm:t>
        <a:bodyPr/>
        <a:lstStyle/>
        <a:p>
          <a:r>
            <a:rPr lang="en-US" b="1" dirty="0"/>
            <a:t>Arrive at site, meet, explain purpose</a:t>
          </a:r>
          <a:endParaRPr lang="en-PK" b="1" dirty="0"/>
        </a:p>
      </dgm:t>
    </dgm:pt>
    <dgm:pt modelId="{AF3F3B2D-4E30-4A3B-A208-E56CABB959D7}" type="parTrans" cxnId="{12B5E7C0-F0A1-42E2-A9CB-87D421C2860C}">
      <dgm:prSet/>
      <dgm:spPr/>
      <dgm:t>
        <a:bodyPr/>
        <a:lstStyle/>
        <a:p>
          <a:endParaRPr lang="en-PK"/>
        </a:p>
      </dgm:t>
    </dgm:pt>
    <dgm:pt modelId="{8CDC9B97-D604-4F6B-B573-78266F5CAFF7}" type="sibTrans" cxnId="{12B5E7C0-F0A1-42E2-A9CB-87D421C2860C}">
      <dgm:prSet/>
      <dgm:spPr/>
      <dgm:t>
        <a:bodyPr/>
        <a:lstStyle/>
        <a:p>
          <a:endParaRPr lang="en-PK"/>
        </a:p>
      </dgm:t>
    </dgm:pt>
    <dgm:pt modelId="{F0C77F54-5A53-49CE-B053-0802D06A2BAF}">
      <dgm:prSet phldrT="[Text]"/>
      <dgm:spPr/>
      <dgm:t>
        <a:bodyPr/>
        <a:lstStyle/>
        <a:p>
          <a:r>
            <a:rPr lang="en-US" b="1" dirty="0"/>
            <a:t>Perform Audit</a:t>
          </a:r>
          <a:endParaRPr lang="en-PK" b="1" dirty="0"/>
        </a:p>
      </dgm:t>
    </dgm:pt>
    <dgm:pt modelId="{1AA163DF-9390-4C89-AD61-1F4B899C7A08}" type="parTrans" cxnId="{625DDDF1-CB1B-408A-B19D-879B10AD27BC}">
      <dgm:prSet/>
      <dgm:spPr/>
      <dgm:t>
        <a:bodyPr/>
        <a:lstStyle/>
        <a:p>
          <a:endParaRPr lang="en-PK"/>
        </a:p>
      </dgm:t>
    </dgm:pt>
    <dgm:pt modelId="{ED04A5B7-9556-44C6-84BB-ACEB7CAE60FB}" type="sibTrans" cxnId="{625DDDF1-CB1B-408A-B19D-879B10AD27BC}">
      <dgm:prSet/>
      <dgm:spPr/>
      <dgm:t>
        <a:bodyPr/>
        <a:lstStyle/>
        <a:p>
          <a:endParaRPr lang="en-PK"/>
        </a:p>
      </dgm:t>
    </dgm:pt>
    <dgm:pt modelId="{EBEC130F-D46D-4EDB-BAD0-DAC4B61B573C}">
      <dgm:prSet phldrT="[Text]"/>
      <dgm:spPr/>
      <dgm:t>
        <a:bodyPr/>
        <a:lstStyle/>
        <a:p>
          <a:r>
            <a:rPr lang="en-US" b="1" dirty="0"/>
            <a:t>Informal oral reporting finding</a:t>
          </a:r>
          <a:endParaRPr lang="en-PK" b="1" dirty="0"/>
        </a:p>
      </dgm:t>
    </dgm:pt>
    <dgm:pt modelId="{1EE0EE6B-FECA-4A1C-9652-FB08CDAC050C}" type="parTrans" cxnId="{2F1415F0-0E3A-4A86-B812-072C1217859E}">
      <dgm:prSet/>
      <dgm:spPr/>
      <dgm:t>
        <a:bodyPr/>
        <a:lstStyle/>
        <a:p>
          <a:endParaRPr lang="en-PK"/>
        </a:p>
      </dgm:t>
    </dgm:pt>
    <dgm:pt modelId="{AF3FBFE4-FF8B-4604-994F-9826F8B085F7}" type="sibTrans" cxnId="{2F1415F0-0E3A-4A86-B812-072C1217859E}">
      <dgm:prSet/>
      <dgm:spPr/>
      <dgm:t>
        <a:bodyPr/>
        <a:lstStyle/>
        <a:p>
          <a:endParaRPr lang="en-PK"/>
        </a:p>
      </dgm:t>
    </dgm:pt>
    <dgm:pt modelId="{D5CD840B-E9A5-4BF0-B165-8E59BEE2FCB9}">
      <dgm:prSet phldrT="[Text]"/>
      <dgm:spPr/>
      <dgm:t>
        <a:bodyPr/>
        <a:lstStyle/>
        <a:p>
          <a:r>
            <a:rPr lang="en-US" b="1" dirty="0"/>
            <a:t>Formal reports with recommendations</a:t>
          </a:r>
          <a:endParaRPr lang="en-PK" b="1" dirty="0"/>
        </a:p>
      </dgm:t>
    </dgm:pt>
    <dgm:pt modelId="{55AF4BB8-C40C-4510-B3E4-6031447FD0A6}" type="parTrans" cxnId="{5890E3CD-C7AA-4EF1-8586-9ABB8E2C3731}">
      <dgm:prSet/>
      <dgm:spPr/>
      <dgm:t>
        <a:bodyPr/>
        <a:lstStyle/>
        <a:p>
          <a:endParaRPr lang="en-PK"/>
        </a:p>
      </dgm:t>
    </dgm:pt>
    <dgm:pt modelId="{F0FA72D7-753A-4E04-808B-3E9A8C425116}" type="sibTrans" cxnId="{5890E3CD-C7AA-4EF1-8586-9ABB8E2C3731}">
      <dgm:prSet/>
      <dgm:spPr/>
      <dgm:t>
        <a:bodyPr/>
        <a:lstStyle/>
        <a:p>
          <a:endParaRPr lang="en-PK"/>
        </a:p>
      </dgm:t>
    </dgm:pt>
    <dgm:pt modelId="{A0C155E6-CC85-4504-82C3-C3E46DDACFFF}">
      <dgm:prSet phldrT="[Text]"/>
      <dgm:spPr/>
      <dgm:t>
        <a:bodyPr/>
        <a:lstStyle/>
        <a:p>
          <a:r>
            <a:rPr lang="en-US" b="1" dirty="0"/>
            <a:t>Follow-up</a:t>
          </a:r>
          <a:endParaRPr lang="en-PK" b="1" dirty="0"/>
        </a:p>
      </dgm:t>
    </dgm:pt>
    <dgm:pt modelId="{EFE690F4-B99C-49C5-8E9B-B7FEB75DA637}" type="parTrans" cxnId="{C57D310F-0F43-47AA-B5B8-3FBBFD406A86}">
      <dgm:prSet/>
      <dgm:spPr/>
      <dgm:t>
        <a:bodyPr/>
        <a:lstStyle/>
        <a:p>
          <a:endParaRPr lang="en-PK"/>
        </a:p>
      </dgm:t>
    </dgm:pt>
    <dgm:pt modelId="{6E6C7084-2701-4D40-B064-54BF776A1127}" type="sibTrans" cxnId="{C57D310F-0F43-47AA-B5B8-3FBBFD406A86}">
      <dgm:prSet/>
      <dgm:spPr/>
      <dgm:t>
        <a:bodyPr/>
        <a:lstStyle/>
        <a:p>
          <a:endParaRPr lang="en-PK"/>
        </a:p>
      </dgm:t>
    </dgm:pt>
    <dgm:pt modelId="{44DF9D1A-3F96-430F-A90C-E793B345C4A2}" type="pres">
      <dgm:prSet presAssocID="{25B05305-2476-4806-8CCE-13097BA26767}" presName="Name0" presStyleCnt="0">
        <dgm:presLayoutVars>
          <dgm:dir/>
          <dgm:resizeHandles val="exact"/>
        </dgm:presLayoutVars>
      </dgm:prSet>
      <dgm:spPr/>
    </dgm:pt>
    <dgm:pt modelId="{651DEFFE-66CD-464A-8B7C-ED73CFAAF31A}" type="pres">
      <dgm:prSet presAssocID="{25B05305-2476-4806-8CCE-13097BA26767}" presName="cycle" presStyleCnt="0"/>
      <dgm:spPr/>
    </dgm:pt>
    <dgm:pt modelId="{D0141070-73FE-4774-ADEB-40CF50684016}" type="pres">
      <dgm:prSet presAssocID="{A15B5B55-8A21-4CEC-97D5-EA42EB9A8638}" presName="nodeFirstNode" presStyleLbl="node1" presStyleIdx="0" presStyleCnt="7">
        <dgm:presLayoutVars>
          <dgm:bulletEnabled val="1"/>
        </dgm:presLayoutVars>
      </dgm:prSet>
      <dgm:spPr/>
    </dgm:pt>
    <dgm:pt modelId="{FB52956A-C8C2-4677-8B10-3E5B8E37A2EF}" type="pres">
      <dgm:prSet presAssocID="{5056BFEF-90A5-4E85-8452-5AE6560C2CB0}" presName="sibTransFirstNode" presStyleLbl="bgShp" presStyleIdx="0" presStyleCnt="1"/>
      <dgm:spPr/>
    </dgm:pt>
    <dgm:pt modelId="{6E6D7EBC-A40B-4453-82E7-95D142D2059D}" type="pres">
      <dgm:prSet presAssocID="{391360C2-3C43-4503-81C9-2EA7AD486403}" presName="nodeFollowingNodes" presStyleLbl="node1" presStyleIdx="1" presStyleCnt="7">
        <dgm:presLayoutVars>
          <dgm:bulletEnabled val="1"/>
        </dgm:presLayoutVars>
      </dgm:prSet>
      <dgm:spPr/>
    </dgm:pt>
    <dgm:pt modelId="{8CE364AB-A264-4B1F-8BCD-3FC58E50F0D6}" type="pres">
      <dgm:prSet presAssocID="{672CEB3D-ED8E-4BE1-91CA-59C65897DA03}" presName="nodeFollowingNodes" presStyleLbl="node1" presStyleIdx="2" presStyleCnt="7">
        <dgm:presLayoutVars>
          <dgm:bulletEnabled val="1"/>
        </dgm:presLayoutVars>
      </dgm:prSet>
      <dgm:spPr/>
    </dgm:pt>
    <dgm:pt modelId="{3E3D5CD2-F2A0-4EAE-962A-245958DA6DC0}" type="pres">
      <dgm:prSet presAssocID="{F0C77F54-5A53-49CE-B053-0802D06A2BAF}" presName="nodeFollowingNodes" presStyleLbl="node1" presStyleIdx="3" presStyleCnt="7">
        <dgm:presLayoutVars>
          <dgm:bulletEnabled val="1"/>
        </dgm:presLayoutVars>
      </dgm:prSet>
      <dgm:spPr/>
    </dgm:pt>
    <dgm:pt modelId="{962936CE-BF67-4CED-9434-5533D0ECDBEB}" type="pres">
      <dgm:prSet presAssocID="{EBEC130F-D46D-4EDB-BAD0-DAC4B61B573C}" presName="nodeFollowingNodes" presStyleLbl="node1" presStyleIdx="4" presStyleCnt="7">
        <dgm:presLayoutVars>
          <dgm:bulletEnabled val="1"/>
        </dgm:presLayoutVars>
      </dgm:prSet>
      <dgm:spPr/>
    </dgm:pt>
    <dgm:pt modelId="{5918FA21-D458-4BD1-8195-6E4F995D3786}" type="pres">
      <dgm:prSet presAssocID="{D5CD840B-E9A5-4BF0-B165-8E59BEE2FCB9}" presName="nodeFollowingNodes" presStyleLbl="node1" presStyleIdx="5" presStyleCnt="7">
        <dgm:presLayoutVars>
          <dgm:bulletEnabled val="1"/>
        </dgm:presLayoutVars>
      </dgm:prSet>
      <dgm:spPr/>
    </dgm:pt>
    <dgm:pt modelId="{822199EF-4456-4102-9829-22963B7F3EF0}" type="pres">
      <dgm:prSet presAssocID="{A0C155E6-CC85-4504-82C3-C3E46DDACFFF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C57D310F-0F43-47AA-B5B8-3FBBFD406A86}" srcId="{25B05305-2476-4806-8CCE-13097BA26767}" destId="{A0C155E6-CC85-4504-82C3-C3E46DDACFFF}" srcOrd="6" destOrd="0" parTransId="{EFE690F4-B99C-49C5-8E9B-B7FEB75DA637}" sibTransId="{6E6C7084-2701-4D40-B064-54BF776A1127}"/>
    <dgm:cxn modelId="{90117A58-24F0-4D36-B5A7-25DE5F03F765}" type="presOf" srcId="{A0C155E6-CC85-4504-82C3-C3E46DDACFFF}" destId="{822199EF-4456-4102-9829-22963B7F3EF0}" srcOrd="0" destOrd="0" presId="urn:microsoft.com/office/officeart/2005/8/layout/cycle3"/>
    <dgm:cxn modelId="{F7DF228C-DB44-403F-A481-A62399D3768B}" type="presOf" srcId="{F0C77F54-5A53-49CE-B053-0802D06A2BAF}" destId="{3E3D5CD2-F2A0-4EAE-962A-245958DA6DC0}" srcOrd="0" destOrd="0" presId="urn:microsoft.com/office/officeart/2005/8/layout/cycle3"/>
    <dgm:cxn modelId="{6F1A9B91-8482-4755-9CB4-7231407E28C1}" type="presOf" srcId="{D5CD840B-E9A5-4BF0-B165-8E59BEE2FCB9}" destId="{5918FA21-D458-4BD1-8195-6E4F995D3786}" srcOrd="0" destOrd="0" presId="urn:microsoft.com/office/officeart/2005/8/layout/cycle3"/>
    <dgm:cxn modelId="{35E6829C-4F63-4B47-8AEA-83DB4E1866AB}" type="presOf" srcId="{672CEB3D-ED8E-4BE1-91CA-59C65897DA03}" destId="{8CE364AB-A264-4B1F-8BCD-3FC58E50F0D6}" srcOrd="0" destOrd="0" presId="urn:microsoft.com/office/officeart/2005/8/layout/cycle3"/>
    <dgm:cxn modelId="{1FD272A7-F478-44FC-9E65-3B17415AC54F}" srcId="{25B05305-2476-4806-8CCE-13097BA26767}" destId="{391360C2-3C43-4503-81C9-2EA7AD486403}" srcOrd="1" destOrd="0" parTransId="{DD5EF606-B287-4A96-8095-57BBE1D16028}" sibTransId="{48920F82-F1C9-49E2-A579-4C1C40020364}"/>
    <dgm:cxn modelId="{12B5E7C0-F0A1-42E2-A9CB-87D421C2860C}" srcId="{25B05305-2476-4806-8CCE-13097BA26767}" destId="{672CEB3D-ED8E-4BE1-91CA-59C65897DA03}" srcOrd="2" destOrd="0" parTransId="{AF3F3B2D-4E30-4A3B-A208-E56CABB959D7}" sibTransId="{8CDC9B97-D604-4F6B-B573-78266F5CAFF7}"/>
    <dgm:cxn modelId="{5890E3CD-C7AA-4EF1-8586-9ABB8E2C3731}" srcId="{25B05305-2476-4806-8CCE-13097BA26767}" destId="{D5CD840B-E9A5-4BF0-B165-8E59BEE2FCB9}" srcOrd="5" destOrd="0" parTransId="{55AF4BB8-C40C-4510-B3E4-6031447FD0A6}" sibTransId="{F0FA72D7-753A-4E04-808B-3E9A8C425116}"/>
    <dgm:cxn modelId="{A2E462D8-45D5-4734-B69B-5F1ED2D2DA86}" type="presOf" srcId="{391360C2-3C43-4503-81C9-2EA7AD486403}" destId="{6E6D7EBC-A40B-4453-82E7-95D142D2059D}" srcOrd="0" destOrd="0" presId="urn:microsoft.com/office/officeart/2005/8/layout/cycle3"/>
    <dgm:cxn modelId="{CA8E1FDC-20AF-4E87-AEF8-81C26F8729EF}" type="presOf" srcId="{EBEC130F-D46D-4EDB-BAD0-DAC4B61B573C}" destId="{962936CE-BF67-4CED-9434-5533D0ECDBEB}" srcOrd="0" destOrd="0" presId="urn:microsoft.com/office/officeart/2005/8/layout/cycle3"/>
    <dgm:cxn modelId="{6E1504E8-8F1F-4874-8226-B58075366121}" type="presOf" srcId="{A15B5B55-8A21-4CEC-97D5-EA42EB9A8638}" destId="{D0141070-73FE-4774-ADEB-40CF50684016}" srcOrd="0" destOrd="0" presId="urn:microsoft.com/office/officeart/2005/8/layout/cycle3"/>
    <dgm:cxn modelId="{1F62D9EC-844B-46C7-A9C6-09D58C90F3F4}" srcId="{25B05305-2476-4806-8CCE-13097BA26767}" destId="{A15B5B55-8A21-4CEC-97D5-EA42EB9A8638}" srcOrd="0" destOrd="0" parTransId="{0A422A5E-EE6D-4161-8652-F489CEA847FB}" sibTransId="{5056BFEF-90A5-4E85-8452-5AE6560C2CB0}"/>
    <dgm:cxn modelId="{2F1415F0-0E3A-4A86-B812-072C1217859E}" srcId="{25B05305-2476-4806-8CCE-13097BA26767}" destId="{EBEC130F-D46D-4EDB-BAD0-DAC4B61B573C}" srcOrd="4" destOrd="0" parTransId="{1EE0EE6B-FECA-4A1C-9652-FB08CDAC050C}" sibTransId="{AF3FBFE4-FF8B-4604-994F-9826F8B085F7}"/>
    <dgm:cxn modelId="{625DDDF1-CB1B-408A-B19D-879B10AD27BC}" srcId="{25B05305-2476-4806-8CCE-13097BA26767}" destId="{F0C77F54-5A53-49CE-B053-0802D06A2BAF}" srcOrd="3" destOrd="0" parTransId="{1AA163DF-9390-4C89-AD61-1F4B899C7A08}" sibTransId="{ED04A5B7-9556-44C6-84BB-ACEB7CAE60FB}"/>
    <dgm:cxn modelId="{F2AF71F2-EB1A-4B0E-9915-06A417E9CC08}" type="presOf" srcId="{5056BFEF-90A5-4E85-8452-5AE6560C2CB0}" destId="{FB52956A-C8C2-4677-8B10-3E5B8E37A2EF}" srcOrd="0" destOrd="0" presId="urn:microsoft.com/office/officeart/2005/8/layout/cycle3"/>
    <dgm:cxn modelId="{39DE5FFB-9E40-4974-8612-A9F25609DCB3}" type="presOf" srcId="{25B05305-2476-4806-8CCE-13097BA26767}" destId="{44DF9D1A-3F96-430F-A90C-E793B345C4A2}" srcOrd="0" destOrd="0" presId="urn:microsoft.com/office/officeart/2005/8/layout/cycle3"/>
    <dgm:cxn modelId="{76C7A4D0-D855-4311-8509-E8188843B141}" type="presParOf" srcId="{44DF9D1A-3F96-430F-A90C-E793B345C4A2}" destId="{651DEFFE-66CD-464A-8B7C-ED73CFAAF31A}" srcOrd="0" destOrd="0" presId="urn:microsoft.com/office/officeart/2005/8/layout/cycle3"/>
    <dgm:cxn modelId="{130718F8-032E-4E3D-B33D-F476790602E3}" type="presParOf" srcId="{651DEFFE-66CD-464A-8B7C-ED73CFAAF31A}" destId="{D0141070-73FE-4774-ADEB-40CF50684016}" srcOrd="0" destOrd="0" presId="urn:microsoft.com/office/officeart/2005/8/layout/cycle3"/>
    <dgm:cxn modelId="{80E86803-C922-42A4-BDB5-528DF1FD57F2}" type="presParOf" srcId="{651DEFFE-66CD-464A-8B7C-ED73CFAAF31A}" destId="{FB52956A-C8C2-4677-8B10-3E5B8E37A2EF}" srcOrd="1" destOrd="0" presId="urn:microsoft.com/office/officeart/2005/8/layout/cycle3"/>
    <dgm:cxn modelId="{E4E78E64-2236-483D-BB67-A7E58178C55B}" type="presParOf" srcId="{651DEFFE-66CD-464A-8B7C-ED73CFAAF31A}" destId="{6E6D7EBC-A40B-4453-82E7-95D142D2059D}" srcOrd="2" destOrd="0" presId="urn:microsoft.com/office/officeart/2005/8/layout/cycle3"/>
    <dgm:cxn modelId="{A52F6C1C-CE5A-4EAF-947D-352CB7E5B4CF}" type="presParOf" srcId="{651DEFFE-66CD-464A-8B7C-ED73CFAAF31A}" destId="{8CE364AB-A264-4B1F-8BCD-3FC58E50F0D6}" srcOrd="3" destOrd="0" presId="urn:microsoft.com/office/officeart/2005/8/layout/cycle3"/>
    <dgm:cxn modelId="{44726AEF-0D20-47B6-BB84-15147B0E3AE7}" type="presParOf" srcId="{651DEFFE-66CD-464A-8B7C-ED73CFAAF31A}" destId="{3E3D5CD2-F2A0-4EAE-962A-245958DA6DC0}" srcOrd="4" destOrd="0" presId="urn:microsoft.com/office/officeart/2005/8/layout/cycle3"/>
    <dgm:cxn modelId="{BEBD255B-B3B5-4B50-AA67-F2CBD2193515}" type="presParOf" srcId="{651DEFFE-66CD-464A-8B7C-ED73CFAAF31A}" destId="{962936CE-BF67-4CED-9434-5533D0ECDBEB}" srcOrd="5" destOrd="0" presId="urn:microsoft.com/office/officeart/2005/8/layout/cycle3"/>
    <dgm:cxn modelId="{2731FEF0-F1FA-48DA-A73E-88F3A5D1C421}" type="presParOf" srcId="{651DEFFE-66CD-464A-8B7C-ED73CFAAF31A}" destId="{5918FA21-D458-4BD1-8195-6E4F995D3786}" srcOrd="6" destOrd="0" presId="urn:microsoft.com/office/officeart/2005/8/layout/cycle3"/>
    <dgm:cxn modelId="{7587E3DC-C290-43EC-B4C8-59A666D57023}" type="presParOf" srcId="{651DEFFE-66CD-464A-8B7C-ED73CFAAF31A}" destId="{822199EF-4456-4102-9829-22963B7F3EF0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D0B90-9A0A-4B13-A292-E55638D33103}">
      <dsp:nvSpPr>
        <dsp:cNvPr id="0" name=""/>
        <dsp:cNvSpPr/>
      </dsp:nvSpPr>
      <dsp:spPr>
        <a:xfrm>
          <a:off x="4563571" y="2184154"/>
          <a:ext cx="3238663" cy="770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5178"/>
              </a:lnTo>
              <a:lnTo>
                <a:pt x="3238663" y="525178"/>
              </a:lnTo>
              <a:lnTo>
                <a:pt x="3238663" y="770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29F0E4-873E-4FC4-8C21-9902A4DEF15A}">
      <dsp:nvSpPr>
        <dsp:cNvPr id="0" name=""/>
        <dsp:cNvSpPr/>
      </dsp:nvSpPr>
      <dsp:spPr>
        <a:xfrm>
          <a:off x="4517851" y="2184154"/>
          <a:ext cx="91440" cy="7706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70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A4BB2-F5F7-45C0-847F-0160CBA6F85E}">
      <dsp:nvSpPr>
        <dsp:cNvPr id="0" name=""/>
        <dsp:cNvSpPr/>
      </dsp:nvSpPr>
      <dsp:spPr>
        <a:xfrm>
          <a:off x="1324907" y="2184154"/>
          <a:ext cx="3238663" cy="770654"/>
        </a:xfrm>
        <a:custGeom>
          <a:avLst/>
          <a:gdLst/>
          <a:ahLst/>
          <a:cxnLst/>
          <a:rect l="0" t="0" r="0" b="0"/>
          <a:pathLst>
            <a:path>
              <a:moveTo>
                <a:pt x="3238663" y="0"/>
              </a:moveTo>
              <a:lnTo>
                <a:pt x="3238663" y="525178"/>
              </a:lnTo>
              <a:lnTo>
                <a:pt x="0" y="525178"/>
              </a:lnTo>
              <a:lnTo>
                <a:pt x="0" y="770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08076-6611-4C01-81AF-BEFF26EC7445}">
      <dsp:nvSpPr>
        <dsp:cNvPr id="0" name=""/>
        <dsp:cNvSpPr/>
      </dsp:nvSpPr>
      <dsp:spPr>
        <a:xfrm>
          <a:off x="3238663" y="501521"/>
          <a:ext cx="2649815" cy="1682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A85DC-1E76-4FC1-931B-81F1DCFA7ED6}">
      <dsp:nvSpPr>
        <dsp:cNvPr id="0" name=""/>
        <dsp:cNvSpPr/>
      </dsp:nvSpPr>
      <dsp:spPr>
        <a:xfrm>
          <a:off x="3533087" y="781224"/>
          <a:ext cx="2649815" cy="16826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(A) Imposed Upon Manufacturer and Supplier</a:t>
          </a:r>
          <a:endParaRPr lang="en-PK" sz="2300" kern="1200" dirty="0"/>
        </a:p>
      </dsp:txBody>
      <dsp:txXfrm>
        <a:off x="3582370" y="830507"/>
        <a:ext cx="2551249" cy="1584066"/>
      </dsp:txXfrm>
    </dsp:sp>
    <dsp:sp modelId="{6786B67F-64A8-4C15-986B-4B0650D5FF9E}">
      <dsp:nvSpPr>
        <dsp:cNvPr id="0" name=""/>
        <dsp:cNvSpPr/>
      </dsp:nvSpPr>
      <dsp:spPr>
        <a:xfrm>
          <a:off x="0" y="2954809"/>
          <a:ext cx="2649815" cy="1682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7586F-AD9C-484E-8750-89C306FF7679}">
      <dsp:nvSpPr>
        <dsp:cNvPr id="0" name=""/>
        <dsp:cNvSpPr/>
      </dsp:nvSpPr>
      <dsp:spPr>
        <a:xfrm>
          <a:off x="294423" y="3234512"/>
          <a:ext cx="2649815" cy="16826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Regulatory</a:t>
          </a:r>
          <a:endParaRPr lang="en-PK" sz="2300" kern="1200" dirty="0"/>
        </a:p>
      </dsp:txBody>
      <dsp:txXfrm>
        <a:off x="343706" y="3283795"/>
        <a:ext cx="2551249" cy="1584066"/>
      </dsp:txXfrm>
    </dsp:sp>
    <dsp:sp modelId="{100A3696-2D00-47E8-87BC-1C656313AE13}">
      <dsp:nvSpPr>
        <dsp:cNvPr id="0" name=""/>
        <dsp:cNvSpPr/>
      </dsp:nvSpPr>
      <dsp:spPr>
        <a:xfrm>
          <a:off x="3238663" y="2954809"/>
          <a:ext cx="2649815" cy="1682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CCD77-740F-486C-B086-F599AC37E2FA}">
      <dsp:nvSpPr>
        <dsp:cNvPr id="0" name=""/>
        <dsp:cNvSpPr/>
      </dsp:nvSpPr>
      <dsp:spPr>
        <a:xfrm>
          <a:off x="3533087" y="3234512"/>
          <a:ext cx="2649815" cy="16826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Customer or Potential Customer</a:t>
          </a:r>
          <a:endParaRPr lang="en-PK" sz="2300" kern="1200" dirty="0"/>
        </a:p>
      </dsp:txBody>
      <dsp:txXfrm>
        <a:off x="3582370" y="3283795"/>
        <a:ext cx="2551249" cy="1584066"/>
      </dsp:txXfrm>
    </dsp:sp>
    <dsp:sp modelId="{BF6E2C34-0501-4ECD-A214-E3ADC2731317}">
      <dsp:nvSpPr>
        <dsp:cNvPr id="0" name=""/>
        <dsp:cNvSpPr/>
      </dsp:nvSpPr>
      <dsp:spPr>
        <a:xfrm>
          <a:off x="6477327" y="2954809"/>
          <a:ext cx="2649815" cy="1682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04D96-F1FB-4C6D-BBD6-D78B9F62083C}">
      <dsp:nvSpPr>
        <dsp:cNvPr id="0" name=""/>
        <dsp:cNvSpPr/>
      </dsp:nvSpPr>
      <dsp:spPr>
        <a:xfrm>
          <a:off x="6771751" y="3234512"/>
          <a:ext cx="2649815" cy="16826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Third Party on Behalf of Customer</a:t>
          </a:r>
          <a:endParaRPr lang="en-PK" sz="2300" kern="1200" dirty="0"/>
        </a:p>
      </dsp:txBody>
      <dsp:txXfrm>
        <a:off x="6821034" y="3283795"/>
        <a:ext cx="2551249" cy="1584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9F0E4-873E-4FC4-8C21-9902A4DEF15A}">
      <dsp:nvSpPr>
        <dsp:cNvPr id="0" name=""/>
        <dsp:cNvSpPr/>
      </dsp:nvSpPr>
      <dsp:spPr>
        <a:xfrm>
          <a:off x="4323625" y="1766022"/>
          <a:ext cx="2072708" cy="808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709"/>
              </a:lnTo>
              <a:lnTo>
                <a:pt x="2072708" y="550709"/>
              </a:lnTo>
              <a:lnTo>
                <a:pt x="2072708" y="808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A4BB2-F5F7-45C0-847F-0160CBA6F85E}">
      <dsp:nvSpPr>
        <dsp:cNvPr id="0" name=""/>
        <dsp:cNvSpPr/>
      </dsp:nvSpPr>
      <dsp:spPr>
        <a:xfrm>
          <a:off x="2338638" y="1766022"/>
          <a:ext cx="1984987" cy="808118"/>
        </a:xfrm>
        <a:custGeom>
          <a:avLst/>
          <a:gdLst/>
          <a:ahLst/>
          <a:cxnLst/>
          <a:rect l="0" t="0" r="0" b="0"/>
          <a:pathLst>
            <a:path>
              <a:moveTo>
                <a:pt x="1984987" y="0"/>
              </a:moveTo>
              <a:lnTo>
                <a:pt x="1984987" y="550709"/>
              </a:lnTo>
              <a:lnTo>
                <a:pt x="0" y="550709"/>
              </a:lnTo>
              <a:lnTo>
                <a:pt x="0" y="808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08076-6611-4C01-81AF-BEFF26EC7445}">
      <dsp:nvSpPr>
        <dsp:cNvPr id="0" name=""/>
        <dsp:cNvSpPr/>
      </dsp:nvSpPr>
      <dsp:spPr>
        <a:xfrm>
          <a:off x="2458150" y="1592"/>
          <a:ext cx="3730950" cy="176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A85DC-1E76-4FC1-931B-81F1DCFA7ED6}">
      <dsp:nvSpPr>
        <dsp:cNvPr id="0" name=""/>
        <dsp:cNvSpPr/>
      </dsp:nvSpPr>
      <dsp:spPr>
        <a:xfrm>
          <a:off x="2766887" y="294892"/>
          <a:ext cx="3730950" cy="1764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(B) Performed by Manufacturer</a:t>
          </a:r>
          <a:endParaRPr lang="en-PK" sz="3600" kern="1200" dirty="0"/>
        </a:p>
      </dsp:txBody>
      <dsp:txXfrm>
        <a:off x="2818565" y="346570"/>
        <a:ext cx="3627594" cy="1661074"/>
      </dsp:txXfrm>
    </dsp:sp>
    <dsp:sp modelId="{6786B67F-64A8-4C15-986B-4B0650D5FF9E}">
      <dsp:nvSpPr>
        <dsp:cNvPr id="0" name=""/>
        <dsp:cNvSpPr/>
      </dsp:nvSpPr>
      <dsp:spPr>
        <a:xfrm>
          <a:off x="574666" y="2574140"/>
          <a:ext cx="3527943" cy="176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7586F-AD9C-484E-8750-89C306FF7679}">
      <dsp:nvSpPr>
        <dsp:cNvPr id="0" name=""/>
        <dsp:cNvSpPr/>
      </dsp:nvSpPr>
      <dsp:spPr>
        <a:xfrm>
          <a:off x="883403" y="2867440"/>
          <a:ext cx="3527943" cy="1764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</a:t>
          </a:r>
          <a:r>
            <a:rPr lang="en-US" sz="3600" kern="1200" dirty="0" err="1"/>
            <a:t>i</a:t>
          </a:r>
          <a:r>
            <a:rPr lang="en-US" sz="3600" kern="1200" dirty="0"/>
            <a:t>) Internal Self Inspection</a:t>
          </a:r>
          <a:endParaRPr lang="en-PK" sz="3600" kern="1200" dirty="0"/>
        </a:p>
      </dsp:txBody>
      <dsp:txXfrm>
        <a:off x="935081" y="2919118"/>
        <a:ext cx="3424587" cy="1661074"/>
      </dsp:txXfrm>
    </dsp:sp>
    <dsp:sp modelId="{100A3696-2D00-47E8-87BC-1C656313AE13}">
      <dsp:nvSpPr>
        <dsp:cNvPr id="0" name=""/>
        <dsp:cNvSpPr/>
      </dsp:nvSpPr>
      <dsp:spPr>
        <a:xfrm>
          <a:off x="4720083" y="2574140"/>
          <a:ext cx="3352500" cy="1764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CCD77-740F-486C-B086-F599AC37E2FA}">
      <dsp:nvSpPr>
        <dsp:cNvPr id="0" name=""/>
        <dsp:cNvSpPr/>
      </dsp:nvSpPr>
      <dsp:spPr>
        <a:xfrm>
          <a:off x="5028820" y="2867440"/>
          <a:ext cx="3352500" cy="1764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(ii) External</a:t>
          </a:r>
          <a:endParaRPr lang="en-PK" sz="3600" kern="1200" dirty="0"/>
        </a:p>
      </dsp:txBody>
      <dsp:txXfrm>
        <a:off x="5080498" y="2919118"/>
        <a:ext cx="3249144" cy="16610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2956A-C8C2-4677-8B10-3E5B8E37A2EF}">
      <dsp:nvSpPr>
        <dsp:cNvPr id="0" name=""/>
        <dsp:cNvSpPr/>
      </dsp:nvSpPr>
      <dsp:spPr>
        <a:xfrm>
          <a:off x="1267991" y="-34238"/>
          <a:ext cx="5592016" cy="5592016"/>
        </a:xfrm>
        <a:prstGeom prst="circularArrow">
          <a:avLst>
            <a:gd name="adj1" fmla="val 5544"/>
            <a:gd name="adj2" fmla="val 330680"/>
            <a:gd name="adj3" fmla="val 14501840"/>
            <a:gd name="adj4" fmla="val 16958206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41070-73FE-4774-ADEB-40CF50684016}">
      <dsp:nvSpPr>
        <dsp:cNvPr id="0" name=""/>
        <dsp:cNvSpPr/>
      </dsp:nvSpPr>
      <dsp:spPr>
        <a:xfrm>
          <a:off x="3184921" y="3216"/>
          <a:ext cx="1758156" cy="8790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Plan and Prepare</a:t>
          </a:r>
          <a:endParaRPr lang="en-PK" sz="1400" b="1" kern="1200" dirty="0"/>
        </a:p>
      </dsp:txBody>
      <dsp:txXfrm>
        <a:off x="3227834" y="46129"/>
        <a:ext cx="1672330" cy="793252"/>
      </dsp:txXfrm>
    </dsp:sp>
    <dsp:sp modelId="{6E6D7EBC-A40B-4453-82E7-95D142D2059D}">
      <dsp:nvSpPr>
        <dsp:cNvPr id="0" name=""/>
        <dsp:cNvSpPr/>
      </dsp:nvSpPr>
      <dsp:spPr>
        <a:xfrm>
          <a:off x="5049320" y="901063"/>
          <a:ext cx="1758156" cy="8790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Arrange and Announce</a:t>
          </a:r>
          <a:endParaRPr lang="en-PK" sz="1400" b="1" kern="1200" dirty="0"/>
        </a:p>
      </dsp:txBody>
      <dsp:txXfrm>
        <a:off x="5092233" y="943976"/>
        <a:ext cx="1672330" cy="793252"/>
      </dsp:txXfrm>
    </dsp:sp>
    <dsp:sp modelId="{8CE364AB-A264-4B1F-8BCD-3FC58E50F0D6}">
      <dsp:nvSpPr>
        <dsp:cNvPr id="0" name=""/>
        <dsp:cNvSpPr/>
      </dsp:nvSpPr>
      <dsp:spPr>
        <a:xfrm>
          <a:off x="5509788" y="2918507"/>
          <a:ext cx="1758156" cy="8790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Arrive at site, meet, explain purpose</a:t>
          </a:r>
          <a:endParaRPr lang="en-PK" sz="1400" b="1" kern="1200" dirty="0"/>
        </a:p>
      </dsp:txBody>
      <dsp:txXfrm>
        <a:off x="5552701" y="2961420"/>
        <a:ext cx="1672330" cy="793252"/>
      </dsp:txXfrm>
    </dsp:sp>
    <dsp:sp modelId="{3E3D5CD2-F2A0-4EAE-962A-245958DA6DC0}">
      <dsp:nvSpPr>
        <dsp:cNvPr id="0" name=""/>
        <dsp:cNvSpPr/>
      </dsp:nvSpPr>
      <dsp:spPr>
        <a:xfrm>
          <a:off x="4219584" y="4536372"/>
          <a:ext cx="1758156" cy="8790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Perform Audit</a:t>
          </a:r>
          <a:endParaRPr lang="en-PK" sz="1400" b="1" kern="1200" dirty="0"/>
        </a:p>
      </dsp:txBody>
      <dsp:txXfrm>
        <a:off x="4262497" y="4579285"/>
        <a:ext cx="1672330" cy="793252"/>
      </dsp:txXfrm>
    </dsp:sp>
    <dsp:sp modelId="{962936CE-BF67-4CED-9434-5533D0ECDBEB}">
      <dsp:nvSpPr>
        <dsp:cNvPr id="0" name=""/>
        <dsp:cNvSpPr/>
      </dsp:nvSpPr>
      <dsp:spPr>
        <a:xfrm>
          <a:off x="2150258" y="4536372"/>
          <a:ext cx="1758156" cy="87907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Informal oral reporting finding</a:t>
          </a:r>
          <a:endParaRPr lang="en-PK" sz="1400" b="1" kern="1200" dirty="0"/>
        </a:p>
      </dsp:txBody>
      <dsp:txXfrm>
        <a:off x="2193171" y="4579285"/>
        <a:ext cx="1672330" cy="793252"/>
      </dsp:txXfrm>
    </dsp:sp>
    <dsp:sp modelId="{5918FA21-D458-4BD1-8195-6E4F995D3786}">
      <dsp:nvSpPr>
        <dsp:cNvPr id="0" name=""/>
        <dsp:cNvSpPr/>
      </dsp:nvSpPr>
      <dsp:spPr>
        <a:xfrm>
          <a:off x="860055" y="2918507"/>
          <a:ext cx="1758156" cy="8790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Formal reports with recommendations</a:t>
          </a:r>
          <a:endParaRPr lang="en-PK" sz="1400" b="1" kern="1200" dirty="0"/>
        </a:p>
      </dsp:txBody>
      <dsp:txXfrm>
        <a:off x="902968" y="2961420"/>
        <a:ext cx="1672330" cy="793252"/>
      </dsp:txXfrm>
    </dsp:sp>
    <dsp:sp modelId="{822199EF-4456-4102-9829-22963B7F3EF0}">
      <dsp:nvSpPr>
        <dsp:cNvPr id="0" name=""/>
        <dsp:cNvSpPr/>
      </dsp:nvSpPr>
      <dsp:spPr>
        <a:xfrm>
          <a:off x="1320523" y="901063"/>
          <a:ext cx="1758156" cy="8790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Follow-up</a:t>
          </a:r>
          <a:endParaRPr lang="en-PK" sz="1400" b="1" kern="1200" dirty="0"/>
        </a:p>
      </dsp:txBody>
      <dsp:txXfrm>
        <a:off x="1363436" y="943976"/>
        <a:ext cx="1672330" cy="793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Office desk with laptop in the center surrounded by paper, pen, pencils, and other office items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718924" y="3394610"/>
            <a:ext cx="9473076" cy="20232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39632" y="3850504"/>
            <a:ext cx="7611908" cy="1111495"/>
          </a:xfrm>
          <a:noFill/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2256" y="365125"/>
            <a:ext cx="64008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2600" y="365125"/>
            <a:ext cx="916305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76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59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44038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752600" y="1444752"/>
            <a:ext cx="10076688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709738"/>
            <a:ext cx="10079736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4589463"/>
            <a:ext cx="1007973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2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6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1414463"/>
            <a:ext cx="47021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2600" y="2238375"/>
            <a:ext cx="47021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07004" y="1414463"/>
            <a:ext cx="47253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07004" y="2238375"/>
            <a:ext cx="472533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74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650" y="457200"/>
            <a:ext cx="39433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0300" y="987425"/>
            <a:ext cx="562203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1650" y="2171700"/>
            <a:ext cx="3943350" cy="3697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936" y="457200"/>
            <a:ext cx="394106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208776" y="987425"/>
            <a:ext cx="562356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3936" y="2176272"/>
            <a:ext cx="3941064" cy="3694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8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5648" y="1447800"/>
            <a:ext cx="10076688" cy="438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5648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6192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5736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7" r:id="rId4"/>
    <p:sldLayoutId id="2147483678" r:id="rId5"/>
    <p:sldLayoutId id="2147483672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ct val="30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2698954" y="3384756"/>
            <a:ext cx="9493046" cy="217538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ECE12C-3737-48ED-85CB-9CC7F7974506}"/>
              </a:ext>
            </a:extLst>
          </p:cNvPr>
          <p:cNvSpPr/>
          <p:nvPr/>
        </p:nvSpPr>
        <p:spPr>
          <a:xfrm>
            <a:off x="7502307" y="6396335"/>
            <a:ext cx="4689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FDA9F-B3DB-4073-B98C-FD2A778BBBB0}"/>
              </a:ext>
            </a:extLst>
          </p:cNvPr>
          <p:cNvSpPr/>
          <p:nvPr/>
        </p:nvSpPr>
        <p:spPr>
          <a:xfrm>
            <a:off x="3566161" y="4625598"/>
            <a:ext cx="8434116" cy="73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Software Risk Management And Audits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B6CE88-13EA-4D5C-A9D0-C1987E7A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" y="0"/>
            <a:ext cx="12191883" cy="640080"/>
          </a:xfrm>
        </p:spPr>
        <p:txBody>
          <a:bodyPr>
            <a:normAutofit/>
          </a:bodyPr>
          <a:lstStyle/>
          <a:p>
            <a:r>
              <a:rPr lang="en-US" dirty="0"/>
              <a:t>Risk Identification Methods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2813DD-32B4-4665-A780-3488A051AECD}"/>
              </a:ext>
            </a:extLst>
          </p:cNvPr>
          <p:cNvGrpSpPr/>
          <p:nvPr/>
        </p:nvGrpSpPr>
        <p:grpSpPr>
          <a:xfrm>
            <a:off x="624261" y="1247125"/>
            <a:ext cx="5187949" cy="4531506"/>
            <a:chOff x="0" y="1529929"/>
            <a:chExt cx="5187949" cy="3605101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E13E4-0490-4C7F-9361-CD2E612D7159}"/>
                </a:ext>
              </a:extLst>
            </p:cNvPr>
            <p:cNvSpPr/>
            <p:nvPr/>
          </p:nvSpPr>
          <p:spPr>
            <a:xfrm>
              <a:off x="0" y="1529929"/>
              <a:ext cx="5187949" cy="3605101"/>
            </a:xfrm>
            <a:prstGeom prst="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0C39EC-001C-4A98-9090-F54DB55C5AE5}"/>
                </a:ext>
              </a:extLst>
            </p:cNvPr>
            <p:cNvSpPr txBox="1"/>
            <p:nvPr/>
          </p:nvSpPr>
          <p:spPr>
            <a:xfrm>
              <a:off x="0" y="1529929"/>
              <a:ext cx="5187949" cy="360510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t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kern="1200" dirty="0">
                  <a:solidFill>
                    <a:schemeClr val="tx1"/>
                  </a:solidFill>
                </a:rPr>
                <a:t>Type I </a:t>
              </a:r>
              <a:r>
                <a:rPr lang="en-US" sz="2400" kern="1200" dirty="0">
                  <a:solidFill>
                    <a:schemeClr val="tx1"/>
                  </a:solidFill>
                </a:rPr>
                <a:t>(generic, open-ended)</a:t>
              </a:r>
              <a:endParaRPr lang="en-US" sz="4400" kern="1200" dirty="0">
                <a:solidFill>
                  <a:schemeClr val="tx1"/>
                </a:solidFill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800" b="1" kern="1200" dirty="0">
                  <a:solidFill>
                    <a:schemeClr val="tx1"/>
                  </a:solidFill>
                </a:rPr>
                <a:t>Intuitive Methods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Mind Mapping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Brainstorming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Out-of-Box Thinking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Analogy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000" kern="1200" dirty="0">
                <a:solidFill>
                  <a:schemeClr val="tx1"/>
                </a:solidFill>
              </a:endParaRP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solidFill>
                    <a:schemeClr val="tx1"/>
                  </a:solidFill>
                </a:rPr>
                <a:t>History Based Methods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Top ten Risks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Risk Checklist</a:t>
              </a:r>
            </a:p>
            <a:p>
              <a:pPr marL="342900" lvl="2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>
                  <a:solidFill>
                    <a:schemeClr val="tx1"/>
                  </a:solidFill>
                </a:rPr>
                <a:t>Taxonomy based Questionnaire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50411C-7908-4050-85F6-04FF84F9D746}"/>
              </a:ext>
            </a:extLst>
          </p:cNvPr>
          <p:cNvGrpSpPr/>
          <p:nvPr/>
        </p:nvGrpSpPr>
        <p:grpSpPr>
          <a:xfrm>
            <a:off x="5812211" y="1245435"/>
            <a:ext cx="5187949" cy="4535755"/>
            <a:chOff x="5187950" y="1528239"/>
            <a:chExt cx="5187949" cy="36084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C47FB9-889F-4DAE-8B32-023DACD08DBA}"/>
                </a:ext>
              </a:extLst>
            </p:cNvPr>
            <p:cNvSpPr/>
            <p:nvPr/>
          </p:nvSpPr>
          <p:spPr>
            <a:xfrm>
              <a:off x="5187950" y="1528239"/>
              <a:ext cx="5187949" cy="360848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FCE2A1-66BB-4307-991B-A2D52BC03532}"/>
                </a:ext>
              </a:extLst>
            </p:cNvPr>
            <p:cNvSpPr txBox="1"/>
            <p:nvPr/>
          </p:nvSpPr>
          <p:spPr>
            <a:xfrm>
              <a:off x="5187950" y="1528239"/>
              <a:ext cx="5187949" cy="3608481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t" anchorCtr="0">
              <a:noAutofit/>
            </a:bodyPr>
            <a:lstStyle/>
            <a:p>
              <a:pPr marL="0" lvl="0" indent="0" algn="l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>
                  <a:solidFill>
                    <a:schemeClr val="tx1"/>
                  </a:solidFill>
                </a:rPr>
                <a:t>Type II (formal)</a:t>
              </a:r>
              <a:endParaRPr lang="en-US" sz="1800" kern="1200" dirty="0">
                <a:solidFill>
                  <a:schemeClr val="tx1"/>
                </a:solidFill>
              </a:endParaRP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Context Setting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Data Gathering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Risk Discovery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Attribute Assignment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Validation</a:t>
              </a:r>
            </a:p>
            <a:p>
              <a:pPr marL="171450" lvl="1" indent="-17145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en-US" sz="2800" kern="1200" dirty="0">
                  <a:solidFill>
                    <a:schemeClr val="tx1"/>
                  </a:solidFill>
                </a:rPr>
                <a:t>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10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Autofit/>
          </a:bodyPr>
          <a:lstStyle/>
          <a:p>
            <a:r>
              <a:rPr lang="en-US" dirty="0"/>
              <a:t>Type</a:t>
            </a:r>
            <a:r>
              <a:rPr lang="en-US" b="1" dirty="0"/>
              <a:t> </a:t>
            </a:r>
            <a:r>
              <a:rPr lang="en-US" dirty="0"/>
              <a:t>I: Intuitive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685" y="1009847"/>
            <a:ext cx="10845800" cy="41402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+mj-lt"/>
                <a:ea typeface="+mj-ea"/>
                <a:cs typeface="+mj-cs"/>
              </a:rPr>
              <a:t>Mind Mapping</a:t>
            </a:r>
          </a:p>
          <a:p>
            <a:endParaRPr lang="en-US" sz="2400" b="1" dirty="0">
              <a:latin typeface="+mj-lt"/>
              <a:ea typeface="+mj-ea"/>
              <a:cs typeface="+mj-cs"/>
            </a:endParaRPr>
          </a:p>
          <a:p>
            <a:pPr lvl="1"/>
            <a:r>
              <a:rPr lang="en-US" sz="2400" dirty="0"/>
              <a:t>The mind recognizes risk symptoms by mapping familiar symptoms.</a:t>
            </a:r>
          </a:p>
          <a:p>
            <a:pPr lvl="1"/>
            <a:r>
              <a:rPr lang="en-US" sz="2400" dirty="0"/>
              <a:t>Sometimes, the mapping is based on lessons learned. </a:t>
            </a:r>
          </a:p>
          <a:p>
            <a:endParaRPr lang="en-US" sz="2400" b="1" dirty="0"/>
          </a:p>
          <a:p>
            <a:pPr lvl="1"/>
            <a:endParaRPr lang="en-US" sz="1800" dirty="0"/>
          </a:p>
        </p:txBody>
      </p:sp>
      <p:pic>
        <p:nvPicPr>
          <p:cNvPr id="1026" name="Picture 2" descr="Image result for risk mind map">
            <a:extLst>
              <a:ext uri="{FF2B5EF4-FFF2-40B4-BE49-F238E27FC236}">
                <a16:creationId xmlns:a16="http://schemas.microsoft.com/office/drawing/2014/main" id="{A441E034-DCF3-4E5F-A90E-BEA73B5DC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103" y="3353325"/>
            <a:ext cx="6445479" cy="31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711776"/>
      </p:ext>
    </p:extLst>
  </p:cSld>
  <p:clrMapOvr>
    <a:masterClrMapping/>
  </p:clrMapOvr>
  <p:transition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533"/>
            <a:ext cx="12192000" cy="632666"/>
          </a:xfrm>
        </p:spPr>
        <p:txBody>
          <a:bodyPr>
            <a:noAutofit/>
          </a:bodyPr>
          <a:lstStyle/>
          <a:p>
            <a:r>
              <a:rPr lang="en-US" dirty="0"/>
              <a:t>Type I: Intuitive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404" y="1253163"/>
            <a:ext cx="9791700" cy="4610100"/>
          </a:xfrm>
        </p:spPr>
        <p:txBody>
          <a:bodyPr>
            <a:noAutofit/>
          </a:bodyPr>
          <a:lstStyle/>
          <a:p>
            <a:r>
              <a:rPr lang="en-US" sz="2400" b="1" dirty="0"/>
              <a:t>Brainstorming</a:t>
            </a:r>
            <a:endParaRPr lang="en-US" b="1" dirty="0"/>
          </a:p>
          <a:p>
            <a:pPr marL="411480" lvl="1" indent="0">
              <a:buNone/>
            </a:pPr>
            <a:endParaRPr lang="en-US" sz="2400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Invite Team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Explain the objective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Set a Time Limit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Encourage Ideas for identification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Prepare basic Risks list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Filtering, Classifying and Clarifying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Finalized Risk List.</a:t>
            </a:r>
          </a:p>
          <a:p>
            <a:pPr lvl="1"/>
            <a:endParaRPr lang="en-US" sz="2400" dirty="0"/>
          </a:p>
          <a:p>
            <a:pPr lvl="1"/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47412-C19E-4C0B-9ACF-936205BCD286}"/>
              </a:ext>
            </a:extLst>
          </p:cNvPr>
          <p:cNvSpPr txBox="1"/>
          <p:nvPr/>
        </p:nvSpPr>
        <p:spPr>
          <a:xfrm>
            <a:off x="6979880" y="5372100"/>
            <a:ext cx="144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Image result for brainstorming steps">
            <a:extLst>
              <a:ext uri="{FF2B5EF4-FFF2-40B4-BE49-F238E27FC236}">
                <a16:creationId xmlns:a16="http://schemas.microsoft.com/office/drawing/2014/main" id="{EE661823-A5B5-4A47-B044-65DDE5C56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47" y="2570363"/>
            <a:ext cx="4689475" cy="17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090230"/>
      </p:ext>
    </p:extLst>
  </p:cSld>
  <p:clrMapOvr>
    <a:masterClrMapping/>
  </p:clrMapOvr>
  <p:transition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13"/>
            <a:ext cx="12192000" cy="632666"/>
          </a:xfrm>
        </p:spPr>
        <p:txBody>
          <a:bodyPr>
            <a:noAutofit/>
          </a:bodyPr>
          <a:lstStyle/>
          <a:p>
            <a:r>
              <a:rPr lang="en-US" dirty="0"/>
              <a:t>Type I: Intuitive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63" y="968364"/>
            <a:ext cx="6212527" cy="4921272"/>
          </a:xfrm>
        </p:spPr>
        <p:txBody>
          <a:bodyPr>
            <a:noAutofit/>
          </a:bodyPr>
          <a:lstStyle/>
          <a:p>
            <a:r>
              <a:rPr lang="en-US" sz="2400" b="1" dirty="0"/>
              <a:t>Out-of-the-Box Thinking</a:t>
            </a:r>
          </a:p>
          <a:p>
            <a:pPr lvl="1"/>
            <a:r>
              <a:rPr lang="en-US" dirty="0"/>
              <a:t>We can see risks better if we stand out of the box and take an external and holistic perspective of the situation. </a:t>
            </a:r>
          </a:p>
          <a:p>
            <a:pPr lvl="1"/>
            <a:endParaRPr lang="en-US" dirty="0"/>
          </a:p>
          <a:p>
            <a:pPr lvl="1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507B4-14E5-4740-B323-17ED60EC7D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17816" r="8203" b="38371"/>
          <a:stretch/>
        </p:blipFill>
        <p:spPr>
          <a:xfrm>
            <a:off x="288408" y="2477552"/>
            <a:ext cx="7603492" cy="3079414"/>
          </a:xfrm>
          <a:prstGeom prst="rect">
            <a:avLst/>
          </a:prstGeom>
        </p:spPr>
      </p:pic>
      <p:pic>
        <p:nvPicPr>
          <p:cNvPr id="5" name="giphy">
            <a:hlinkClick r:id="" action="ppaction://media"/>
            <a:extLst>
              <a:ext uri="{FF2B5EF4-FFF2-40B4-BE49-F238E27FC236}">
                <a16:creationId xmlns:a16="http://schemas.microsoft.com/office/drawing/2014/main" id="{F2F9238D-5BF0-4B6D-9989-AF87060DE9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4141" y="2016715"/>
            <a:ext cx="3224589" cy="322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82126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Autofit/>
          </a:bodyPr>
          <a:lstStyle/>
          <a:p>
            <a:r>
              <a:rPr lang="en-US" dirty="0"/>
              <a:t>Type I: History-Based Methods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4B2053-CA73-4A2A-90F7-2CC12DAADC51}"/>
              </a:ext>
            </a:extLst>
          </p:cNvPr>
          <p:cNvSpPr txBox="1">
            <a:spLocks/>
          </p:cNvSpPr>
          <p:nvPr/>
        </p:nvSpPr>
        <p:spPr>
          <a:xfrm>
            <a:off x="4072380" y="1759285"/>
            <a:ext cx="3667027" cy="4858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304" indent="0">
              <a:buNone/>
            </a:pPr>
            <a:r>
              <a:rPr lang="en-US" dirty="0">
                <a:solidFill>
                  <a:schemeClr val="bg1"/>
                </a:solidFill>
              </a:rPr>
              <a:t>CAPER JONES</a:t>
            </a:r>
          </a:p>
          <a:p>
            <a:pPr marL="146304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1. Artificial maturity levels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2. Canceled projects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3. Corporate politics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4. Cost overruns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5. Creeping user requirements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6. Crowded office conditions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7. Error-prone modules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8. Excessive paperwork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9. Excessive schedule pressure</a:t>
            </a:r>
          </a:p>
          <a:p>
            <a:pPr marL="146304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10. Excessive time to market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950739-CE3D-4BFD-9F6E-B85A4E656470}"/>
              </a:ext>
            </a:extLst>
          </p:cNvPr>
          <p:cNvSpPr txBox="1">
            <a:spLocks/>
          </p:cNvSpPr>
          <p:nvPr/>
        </p:nvSpPr>
        <p:spPr>
          <a:xfrm>
            <a:off x="8015665" y="1779842"/>
            <a:ext cx="3799264" cy="48377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REX BLACK’s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1. Functionality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2. Load, capacity, and volume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3. Reliability/stability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4. Stress, error handling, and recovery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5. Date and time handling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6. Operations and maintenance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7. Data quality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8. Performance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9. Localization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10. Compatibility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11. Security/privacy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12. Installation/migration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13. Documentation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14. Interfaces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2495CC-6324-43A3-A7EA-82F3DFEE480B}"/>
              </a:ext>
            </a:extLst>
          </p:cNvPr>
          <p:cNvSpPr/>
          <p:nvPr/>
        </p:nvSpPr>
        <p:spPr>
          <a:xfrm>
            <a:off x="427347" y="835955"/>
            <a:ext cx="100018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Caper Jones approaches risk management like managing 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“risk lists” demonstrated by Rex Black’s “Critical Testing Processes.”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22298748"/>
      </p:ext>
    </p:extLst>
  </p:cSld>
  <p:clrMapOvr>
    <a:masterClrMapping/>
  </p:clrMapOvr>
  <p:transition>
    <p:wipe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15" y="1928389"/>
            <a:ext cx="11346288" cy="4929611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0915" y="788030"/>
            <a:ext cx="9784159" cy="63266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/>
              <a:t>Risk Analysis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67D99D8E-AD9B-4145-B559-ADA231C4B273}"/>
              </a:ext>
            </a:extLst>
          </p:cNvPr>
          <p:cNvSpPr/>
          <p:nvPr/>
        </p:nvSpPr>
        <p:spPr>
          <a:xfrm>
            <a:off x="933721" y="4492856"/>
            <a:ext cx="10560676" cy="1512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Definition </a:t>
            </a:r>
            <a:r>
              <a:rPr lang="en-US" sz="2800" b="1" dirty="0"/>
              <a:t>: “The purpose of risk analysis is to select risks</a:t>
            </a:r>
            <a:br>
              <a:rPr lang="en-US" sz="2800" b="1" dirty="0"/>
            </a:br>
            <a:r>
              <a:rPr lang="en-US" sz="2800" b="1" dirty="0"/>
              <a:t>for mitigation.”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67D99D8E-AD9B-4145-B559-ADA231C4B273}"/>
              </a:ext>
            </a:extLst>
          </p:cNvPr>
          <p:cNvSpPr/>
          <p:nvPr/>
        </p:nvSpPr>
        <p:spPr>
          <a:xfrm>
            <a:off x="933721" y="2179228"/>
            <a:ext cx="10560676" cy="1512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Definition : </a:t>
            </a:r>
            <a:r>
              <a:rPr lang="en-US" sz="2800" b="1" dirty="0"/>
              <a:t>“The purpose of risk analysis is to understand risks better, and to verify and correct risk attributes.</a:t>
            </a:r>
            <a:r>
              <a:rPr lang="en-US" sz="2800" b="1" dirty="0">
                <a:solidFill>
                  <a:schemeClr val="bg1"/>
                </a:solidFill>
              </a:rPr>
              <a:t>”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54262"/>
      </p:ext>
    </p:extLst>
  </p:cSld>
  <p:clrMapOvr>
    <a:masterClrMapping/>
  </p:clrMapOvr>
  <p:transition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5988"/>
            <a:ext cx="12192000" cy="632666"/>
          </a:xfrm>
        </p:spPr>
        <p:txBody>
          <a:bodyPr>
            <a:normAutofit/>
          </a:bodyPr>
          <a:lstStyle/>
          <a:p>
            <a:r>
              <a:rPr lang="en-US" dirty="0"/>
              <a:t>Screening the Risks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084" y="791067"/>
            <a:ext cx="8182466" cy="4648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Hazard Risks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/>
              <a:t>(catastrophic risks, or killer risks): are those with highest impact on the project. They have the potential to cause maximum damage.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1" i="1" u="sng" dirty="0"/>
              <a:t>Solution:</a:t>
            </a:r>
            <a:r>
              <a:rPr lang="en-US" sz="1800" dirty="0"/>
              <a:t> </a:t>
            </a:r>
            <a:r>
              <a:rPr lang="en-US" sz="1800" b="1" dirty="0"/>
              <a:t>Murphy’s law</a:t>
            </a:r>
            <a:r>
              <a:rPr lang="en-US" sz="1800" dirty="0"/>
              <a:t> (Go by the wise advice: if something can wrong, it will). If we take hazard risks, we must have a good reason for doing so. There must be great returns with continuous risk monitoring and special early-warning systems to detect signals much before the catastrophe occurs.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Constraints: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/>
              <a:t>100% percent probability of occurrence.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1" i="1" u="sng" dirty="0"/>
              <a:t>Solution:</a:t>
            </a:r>
            <a:r>
              <a:rPr lang="en-US" sz="1800" dirty="0"/>
              <a:t> The project runs within these constraints. </a:t>
            </a:r>
            <a:r>
              <a:rPr lang="en-US" sz="1800" b="1" dirty="0"/>
              <a:t>System Management or Project Management approaches </a:t>
            </a:r>
            <a:r>
              <a:rPr lang="en-US" sz="1800" dirty="0"/>
              <a:t>will be used to handle such constraints.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Normal Risk: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/>
              <a:t>Having normal impact on project.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1" i="1" u="sng" dirty="0"/>
              <a:t>Solution:</a:t>
            </a:r>
            <a:r>
              <a:rPr lang="en-US" sz="1800" b="1" i="1" dirty="0"/>
              <a:t> </a:t>
            </a:r>
            <a:r>
              <a:rPr lang="en-US" sz="1800" b="1" dirty="0"/>
              <a:t>Calculate Risk and Prioritized using the Pareto law: </a:t>
            </a:r>
            <a:r>
              <a:rPr lang="en-US" sz="1800" dirty="0"/>
              <a:t>20 percent of risks account for 80 percent of exposure.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92D050"/>
                </a:solidFill>
              </a:rPr>
              <a:t>Trivial Risk: </a:t>
            </a:r>
            <a:r>
              <a:rPr lang="en-US" sz="1800" dirty="0"/>
              <a:t>Very low impact (negligible) on project.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1" i="1" u="sng" dirty="0"/>
              <a:t>Solution:</a:t>
            </a:r>
            <a:r>
              <a:rPr lang="en-US" sz="1800" b="1" i="1" dirty="0"/>
              <a:t> </a:t>
            </a:r>
            <a:r>
              <a:rPr lang="en-US" sz="1800" dirty="0"/>
              <a:t>The trivial risks are kept aside.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4385F-797F-4184-8DD3-2BCB0A775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4854" r="8214"/>
          <a:stretch>
            <a:fillRect/>
          </a:stretch>
        </p:blipFill>
        <p:spPr bwMode="auto">
          <a:xfrm>
            <a:off x="8612395" y="2281288"/>
            <a:ext cx="3579605" cy="315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586045"/>
      </p:ext>
    </p:extLst>
  </p:cSld>
  <p:clrMapOvr>
    <a:masterClrMapping/>
  </p:clrMapOvr>
  <p:transition>
    <p:wipe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93"/>
            <a:ext cx="12192000" cy="632666"/>
          </a:xfrm>
        </p:spPr>
        <p:txBody>
          <a:bodyPr>
            <a:normAutofit/>
          </a:bodyPr>
          <a:lstStyle/>
          <a:p>
            <a:r>
              <a:rPr lang="en-US" dirty="0"/>
              <a:t>First-Order Analysis: Quadrant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1" y="1018758"/>
            <a:ext cx="10844010" cy="1442435"/>
          </a:xfrm>
        </p:spPr>
        <p:txBody>
          <a:bodyPr>
            <a:noAutofit/>
          </a:bodyPr>
          <a:lstStyle/>
          <a:p>
            <a:r>
              <a:rPr lang="en-US" sz="2400" dirty="0"/>
              <a:t>Quadrant Mapping helps in getting a bird’s eye view of risks and responding to critical risks first.</a:t>
            </a:r>
          </a:p>
          <a:p>
            <a:endParaRPr lang="en-US" sz="2400" dirty="0"/>
          </a:p>
          <a:p>
            <a:r>
              <a:rPr lang="en-US" sz="2400" dirty="0"/>
              <a:t>Risks are represented in four quadrants in a two-dimensional chart showing Impact in the X-axis and Probability in the Y-axis.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3090" y="3429000"/>
            <a:ext cx="3708152" cy="260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37241" y="3779094"/>
            <a:ext cx="7237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Quadrant I:   High-Impact High-Probability Risks</a:t>
            </a:r>
          </a:p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Quadrant II:  High-Impact Low-Probability Risks</a:t>
            </a:r>
          </a:p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Quadrant III: Low-Impact High-Probability Risks</a:t>
            </a:r>
          </a:p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Quadrant IV: Low-Impact Low-Probability Risks</a:t>
            </a:r>
          </a:p>
        </p:txBody>
      </p:sp>
    </p:spTree>
    <p:extLst>
      <p:ext uri="{BB962C8B-B14F-4D97-AF65-F5344CB8AC3E}">
        <p14:creationId xmlns:p14="http://schemas.microsoft.com/office/powerpoint/2010/main" val="4183603309"/>
      </p:ext>
    </p:extLst>
  </p:cSld>
  <p:clrMapOvr>
    <a:masterClrMapping/>
  </p:clrMapOvr>
  <p:transition>
    <p:wipe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rmAutofit/>
          </a:bodyPr>
          <a:lstStyle/>
          <a:p>
            <a:r>
              <a:rPr lang="en-US" dirty="0"/>
              <a:t>First-Order Analysis: Quadrant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49" y="1209506"/>
            <a:ext cx="5692461" cy="3915178"/>
          </a:xfrm>
        </p:spPr>
        <p:txBody>
          <a:bodyPr>
            <a:noAutofit/>
          </a:bodyPr>
          <a:lstStyle/>
          <a:p>
            <a:r>
              <a:rPr lang="en-US" sz="2000" dirty="0"/>
              <a:t>Some people use a 10 by 10 grid analysis,  which is a refinement over quadrant analysis. </a:t>
            </a:r>
          </a:p>
          <a:p>
            <a:endParaRPr lang="en-US" sz="2000" dirty="0"/>
          </a:p>
          <a:p>
            <a:r>
              <a:rPr lang="en-US" sz="2000" dirty="0"/>
              <a:t>The X-axis represents Impact on a scale 0 to 10. </a:t>
            </a:r>
          </a:p>
          <a:p>
            <a:endParaRPr lang="en-US" sz="2000" dirty="0"/>
          </a:p>
          <a:p>
            <a:r>
              <a:rPr lang="en-US" sz="2000" dirty="0"/>
              <a:t>The Y axis represents probability of risk in a scale 0 to 10. </a:t>
            </a:r>
          </a:p>
          <a:p>
            <a:endParaRPr lang="en-US" sz="2000" dirty="0"/>
          </a:p>
          <a:p>
            <a:r>
              <a:rPr lang="en-US" sz="2000" dirty="0"/>
              <a:t>Each grid location has a specific risk value:  location 1 by 1 is the lowest, 5 by 5 medium, and 10 by 10 the most critical problem.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 descr="Image result for 10 by 10 grid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76" y="1883854"/>
            <a:ext cx="4018210" cy="401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61419" y="6040192"/>
            <a:ext cx="30838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Impact   (0  -  10)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5559758" y="3449274"/>
            <a:ext cx="3422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Probability   (0  -  10)</a:t>
            </a:r>
          </a:p>
        </p:txBody>
      </p:sp>
    </p:spTree>
    <p:extLst>
      <p:ext uri="{BB962C8B-B14F-4D97-AF65-F5344CB8AC3E}">
        <p14:creationId xmlns:p14="http://schemas.microsoft.com/office/powerpoint/2010/main" val="391141308"/>
      </p:ext>
    </p:extLst>
  </p:cSld>
  <p:clrMapOvr>
    <a:masterClrMapping/>
  </p:clrMapOvr>
  <p:transition>
    <p:wipe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Second-Order Analysis: </a:t>
            </a:r>
            <a:r>
              <a:rPr lang="en-US" sz="3600" b="1" i="1" dirty="0"/>
              <a:t>Causal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30" r="9040" b="6871"/>
          <a:stretch/>
        </p:blipFill>
        <p:spPr>
          <a:xfrm>
            <a:off x="7290373" y="828334"/>
            <a:ext cx="4709949" cy="5761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7832" y="1204669"/>
            <a:ext cx="773161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en-US" sz="2800" b="1" u="sng" dirty="0"/>
              <a:t>Risk: Scope Creep</a:t>
            </a:r>
          </a:p>
          <a:p>
            <a:pPr marL="109728" indent="0">
              <a:buNone/>
            </a:pPr>
            <a:endParaRPr lang="en-US" sz="2000" b="1" dirty="0"/>
          </a:p>
          <a:p>
            <a:r>
              <a:rPr lang="en-US" sz="2400" dirty="0"/>
              <a:t>1. </a:t>
            </a:r>
            <a:r>
              <a:rPr lang="en-US" sz="2400" b="1" dirty="0"/>
              <a:t>Cause: </a:t>
            </a:r>
            <a:r>
              <a:rPr lang="en-US" sz="2400" dirty="0"/>
              <a:t>Customer listens to competitors</a:t>
            </a:r>
          </a:p>
          <a:p>
            <a:pPr lvl="1"/>
            <a:r>
              <a:rPr lang="en-US" sz="2000" dirty="0"/>
              <a:t>1.1 </a:t>
            </a:r>
            <a:r>
              <a:rPr lang="en-US" sz="2000" b="1" dirty="0"/>
              <a:t>Sub Cause: </a:t>
            </a:r>
            <a:r>
              <a:rPr lang="en-US" sz="2000" dirty="0"/>
              <a:t>Customers are not happy with our offer.</a:t>
            </a:r>
          </a:p>
          <a:p>
            <a:pPr lvl="2"/>
            <a:r>
              <a:rPr lang="en-US" dirty="0"/>
              <a:t>1.1.1 </a:t>
            </a:r>
            <a:r>
              <a:rPr lang="en-US" b="1" dirty="0"/>
              <a:t>Root Cause: </a:t>
            </a:r>
            <a:r>
              <a:rPr lang="en-US" dirty="0"/>
              <a:t>Our product has poor GUI features </a:t>
            </a:r>
          </a:p>
          <a:p>
            <a:pPr lvl="1"/>
            <a:r>
              <a:rPr lang="en-US" sz="2000" dirty="0"/>
              <a:t>1.2 </a:t>
            </a:r>
            <a:r>
              <a:rPr lang="en-US" sz="2000" b="1" dirty="0"/>
              <a:t>Sub Cause</a:t>
            </a:r>
            <a:r>
              <a:rPr lang="en-US" sz="2000" dirty="0"/>
              <a:t>: Competitors have more attractive offers.</a:t>
            </a:r>
          </a:p>
          <a:p>
            <a:pPr lvl="2"/>
            <a:r>
              <a:rPr lang="en-US" dirty="0"/>
              <a:t>1.2.1 </a:t>
            </a:r>
            <a:r>
              <a:rPr lang="en-US" b="1" dirty="0"/>
              <a:t>Root Cause: </a:t>
            </a:r>
            <a:r>
              <a:rPr lang="en-US" dirty="0"/>
              <a:t>No idea</a:t>
            </a:r>
          </a:p>
          <a:p>
            <a:pPr lvl="2"/>
            <a:endParaRPr lang="en-US" dirty="0"/>
          </a:p>
          <a:p>
            <a:r>
              <a:rPr lang="en-US" sz="2400" dirty="0"/>
              <a:t>2. </a:t>
            </a:r>
            <a:r>
              <a:rPr lang="en-US" sz="2400" b="1" dirty="0"/>
              <a:t>Cause: </a:t>
            </a:r>
            <a:r>
              <a:rPr lang="en-US" sz="2400" dirty="0"/>
              <a:t>We do not know features offered by competitors</a:t>
            </a:r>
          </a:p>
          <a:p>
            <a:pPr lvl="1"/>
            <a:r>
              <a:rPr lang="en-US" sz="2000" dirty="0"/>
              <a:t>2.1 </a:t>
            </a:r>
            <a:r>
              <a:rPr lang="en-US" sz="2000" b="1" dirty="0"/>
              <a:t>Sub Cause: </a:t>
            </a:r>
            <a:r>
              <a:rPr lang="en-US" sz="2000" dirty="0"/>
              <a:t>We never did market survey.</a:t>
            </a:r>
          </a:p>
          <a:p>
            <a:pPr lvl="2"/>
            <a:r>
              <a:rPr lang="en-US" dirty="0"/>
              <a:t>2.1.1 </a:t>
            </a:r>
            <a:r>
              <a:rPr lang="en-US" b="1" dirty="0"/>
              <a:t>Root Cause: </a:t>
            </a:r>
            <a:r>
              <a:rPr lang="en-US" dirty="0"/>
              <a:t>We never thought it would matter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4945922"/>
      </p:ext>
    </p:extLst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F70117-D669-4806-A8B8-7198CB64F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26" y="1315824"/>
            <a:ext cx="10404930" cy="438607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109728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“Risk is the </a:t>
            </a:r>
            <a:r>
              <a:rPr lang="en-US" sz="4400" u="sng" dirty="0">
                <a:solidFill>
                  <a:srgbClr val="00B050"/>
                </a:solidFill>
              </a:rPr>
              <a:t>probability</a:t>
            </a:r>
            <a:r>
              <a:rPr lang="en-US" sz="4400" dirty="0">
                <a:solidFill>
                  <a:schemeClr val="tx1"/>
                </a:solidFill>
              </a:rPr>
              <a:t> of </a:t>
            </a:r>
            <a:r>
              <a:rPr lang="en-US" sz="4400" u="sng" dirty="0">
                <a:solidFill>
                  <a:srgbClr val="00B050"/>
                </a:solidFill>
              </a:rPr>
              <a:t>suffering Loss  or Gain</a:t>
            </a:r>
            <a:r>
              <a:rPr lang="en-US" sz="4400" dirty="0">
                <a:solidFill>
                  <a:srgbClr val="00B050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</a:rPr>
              <a:t>while </a:t>
            </a:r>
            <a:r>
              <a:rPr lang="en-US" sz="4400" u="sng" dirty="0">
                <a:solidFill>
                  <a:schemeClr val="tx1"/>
                </a:solidFill>
              </a:rPr>
              <a:t>pursuing goals</a:t>
            </a:r>
            <a:r>
              <a:rPr lang="en-US" sz="4400" dirty="0">
                <a:solidFill>
                  <a:schemeClr val="tx1"/>
                </a:solidFill>
              </a:rPr>
              <a:t> due to factors that are </a:t>
            </a:r>
            <a:r>
              <a:rPr lang="en-US" sz="4400" u="sng" dirty="0">
                <a:solidFill>
                  <a:srgbClr val="00B050"/>
                </a:solidFill>
              </a:rPr>
              <a:t>unpredictable or beyond control</a:t>
            </a:r>
            <a:r>
              <a:rPr lang="en-US" sz="4400" dirty="0">
                <a:solidFill>
                  <a:schemeClr val="tx1"/>
                </a:solidFill>
              </a:rPr>
              <a:t>.”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E1D1B-ED8B-41B7-B1AD-FB53D2CA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640080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What is Risk</a:t>
            </a:r>
          </a:p>
        </p:txBody>
      </p:sp>
    </p:spTree>
    <p:extLst>
      <p:ext uri="{BB962C8B-B14F-4D97-AF65-F5344CB8AC3E}">
        <p14:creationId xmlns:p14="http://schemas.microsoft.com/office/powerpoint/2010/main" val="314327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93"/>
            <a:ext cx="12192000" cy="632666"/>
          </a:xfrm>
        </p:spPr>
        <p:txBody>
          <a:bodyPr>
            <a:noAutofit/>
          </a:bodyPr>
          <a:lstStyle/>
          <a:p>
            <a:r>
              <a:rPr lang="en-US" sz="3600" dirty="0"/>
              <a:t>Ownerless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698" y="1382288"/>
            <a:ext cx="11484635" cy="3812148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is possible that the risk log does not contain the risk owner’s name.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That is because nobody owned the risk, or was willing to own it.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Absence of risk owners is equivalent, in effect, to absence of process owners.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This issue must be “escalated” to higher management.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u="sng" dirty="0"/>
              <a:t>Analysis of ownerless risks is not a profitable endeavor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64231"/>
      </p:ext>
    </p:extLst>
  </p:cSld>
  <p:clrMapOvr>
    <a:masterClrMapping/>
  </p:clrMapOvr>
  <p:transition>
    <p:wipe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</p:spPr>
        <p:txBody>
          <a:bodyPr>
            <a:noAutofit/>
          </a:bodyPr>
          <a:lstStyle/>
          <a:p>
            <a:r>
              <a:rPr lang="en-US" sz="2000" dirty="0"/>
              <a:t>Risk Response Plans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855" y="920621"/>
            <a:ext cx="114183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Risk response is the process of controlling </a:t>
            </a:r>
            <a:r>
              <a:rPr lang="en-US" sz="2000" u="sng" dirty="0">
                <a:solidFill>
                  <a:schemeClr val="tx2"/>
                </a:solidFill>
              </a:rPr>
              <a:t>identified risks</a:t>
            </a:r>
            <a:r>
              <a:rPr lang="en-US" sz="2000" dirty="0">
                <a:solidFill>
                  <a:schemeClr val="tx2"/>
                </a:solidFill>
              </a:rPr>
              <a:t>. Risk response is a planning and decision making process whereby </a:t>
            </a:r>
            <a:r>
              <a:rPr lang="en-US" sz="2000" u="sng" dirty="0">
                <a:solidFill>
                  <a:schemeClr val="tx2"/>
                </a:solidFill>
              </a:rPr>
              <a:t>stakeholders</a:t>
            </a:r>
            <a:r>
              <a:rPr lang="en-US" sz="2000" dirty="0">
                <a:solidFill>
                  <a:schemeClr val="tx2"/>
                </a:solidFill>
              </a:rPr>
              <a:t> decide how to deal with each risk.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</a:rPr>
              <a:t>Negative: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Avoid:</a:t>
            </a:r>
            <a:r>
              <a:rPr lang="en-US" sz="2000" dirty="0">
                <a:solidFill>
                  <a:schemeClr val="tx2"/>
                </a:solidFill>
              </a:rPr>
              <a:t> Change your strategy or plans to </a:t>
            </a:r>
            <a:r>
              <a:rPr lang="en-US" sz="2000" u="sng" dirty="0">
                <a:solidFill>
                  <a:schemeClr val="tx2"/>
                </a:solidFill>
              </a:rPr>
              <a:t>avoid</a:t>
            </a:r>
            <a:r>
              <a:rPr lang="en-US" sz="2000" dirty="0">
                <a:solidFill>
                  <a:schemeClr val="tx2"/>
                </a:solidFill>
              </a:rPr>
              <a:t> the risk or removing route cause.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Mitigate</a:t>
            </a:r>
            <a:r>
              <a:rPr lang="en-US" sz="2000" dirty="0">
                <a:solidFill>
                  <a:schemeClr val="tx2"/>
                </a:solidFill>
              </a:rPr>
              <a:t>: Take action to reduce the risk by reducing chance or impact.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Transfer</a:t>
            </a:r>
            <a:r>
              <a:rPr lang="en-US" sz="2000" dirty="0">
                <a:solidFill>
                  <a:schemeClr val="tx2"/>
                </a:solidFill>
              </a:rPr>
              <a:t>: Change the owner of risk.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</a:rPr>
              <a:t>Positive: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Share: </a:t>
            </a:r>
            <a:r>
              <a:rPr lang="en-US" sz="2000" dirty="0">
                <a:solidFill>
                  <a:schemeClr val="tx2"/>
                </a:solidFill>
              </a:rPr>
              <a:t>Distributing the risk across multiple partners, teams or projects.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Enhance:</a:t>
            </a:r>
            <a:r>
              <a:rPr lang="en-US" sz="2000" dirty="0">
                <a:solidFill>
                  <a:schemeClr val="tx2"/>
                </a:solidFill>
              </a:rPr>
              <a:t> Enhancement is an action that is taken to increase the chance of the risk occurring.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Exploit</a:t>
            </a:r>
            <a:r>
              <a:rPr lang="en-US" sz="2000" dirty="0">
                <a:solidFill>
                  <a:schemeClr val="tx2"/>
                </a:solidFill>
              </a:rPr>
              <a:t>: Exploiting a risk is to make use of resources that become available if the risk occurs. For example, if a task finishes early, you plan to reassign the resource to more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Accept</a:t>
            </a:r>
            <a:r>
              <a:rPr lang="en-US" sz="2000" dirty="0">
                <a:solidFill>
                  <a:schemeClr val="tx2"/>
                </a:solidFill>
              </a:rPr>
              <a:t>: Decide to take the risk. (Active, Passive)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Contingency:</a:t>
            </a:r>
            <a:r>
              <a:rPr lang="en-US" sz="2000" dirty="0">
                <a:solidFill>
                  <a:schemeClr val="tx2"/>
                </a:solidFill>
              </a:rPr>
              <a:t> Making plans to handle the risk if it occurs (Plan B). </a:t>
            </a:r>
            <a:endParaRPr lang="en-US" sz="20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6477"/>
      </p:ext>
    </p:extLst>
  </p:cSld>
  <p:clrMapOvr>
    <a:masterClrMapping/>
  </p:clrMapOvr>
  <p:transition>
    <p:wipe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762" y="998265"/>
            <a:ext cx="11215634" cy="4386072"/>
          </a:xfrm>
        </p:spPr>
        <p:txBody>
          <a:bodyPr/>
          <a:lstStyle/>
          <a:p>
            <a:r>
              <a:rPr lang="en-US" sz="2400" dirty="0"/>
              <a:t>Customer offered </a:t>
            </a:r>
            <a:r>
              <a:rPr lang="en-US" sz="2400" i="1" u="sng" dirty="0"/>
              <a:t>20,000$ bonus </a:t>
            </a:r>
            <a:r>
              <a:rPr lang="en-US" sz="2400" dirty="0"/>
              <a:t>if the program coding is completed two months earlier than planned.</a:t>
            </a:r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Exploit:</a:t>
            </a:r>
            <a:r>
              <a:rPr lang="en-US" sz="2400" dirty="0"/>
              <a:t> Allocate a Senior Programmer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Enhance:</a:t>
            </a:r>
            <a:r>
              <a:rPr lang="en-US" sz="2400" dirty="0"/>
              <a:t> Train your Programmer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Share:</a:t>
            </a:r>
            <a:r>
              <a:rPr lang="en-US" sz="2400" dirty="0"/>
              <a:t> Contract the program coding 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Accept:</a:t>
            </a:r>
            <a:r>
              <a:rPr lang="en-US" sz="2400" dirty="0"/>
              <a:t> Do Nothing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9042"/>
            <a:ext cx="12192000" cy="640080"/>
          </a:xfrm>
        </p:spPr>
        <p:txBody>
          <a:bodyPr/>
          <a:lstStyle/>
          <a:p>
            <a:r>
              <a:rPr lang="en-US" dirty="0"/>
              <a:t>Positive Risk Response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5451"/>
          <a:stretch/>
        </p:blipFill>
        <p:spPr>
          <a:xfrm>
            <a:off x="9964673" y="2159052"/>
            <a:ext cx="1152381" cy="769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4315"/>
          <a:stretch/>
        </p:blipFill>
        <p:spPr>
          <a:xfrm>
            <a:off x="9964673" y="4488570"/>
            <a:ext cx="1152381" cy="80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5162" b="49766"/>
          <a:stretch/>
        </p:blipFill>
        <p:spPr>
          <a:xfrm>
            <a:off x="9964673" y="2941132"/>
            <a:ext cx="1152381" cy="785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0133" b="26438"/>
          <a:stretch/>
        </p:blipFill>
        <p:spPr>
          <a:xfrm>
            <a:off x="9964673" y="3740609"/>
            <a:ext cx="1152381" cy="7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760" y="985887"/>
            <a:ext cx="11686975" cy="4386072"/>
          </a:xfrm>
        </p:spPr>
        <p:txBody>
          <a:bodyPr>
            <a:normAutofit/>
          </a:bodyPr>
          <a:lstStyle/>
          <a:p>
            <a:r>
              <a:rPr lang="en-US" sz="2400" dirty="0"/>
              <a:t>Adventurous trip to go swim with sharks and take exotic photos, deadly </a:t>
            </a:r>
            <a:r>
              <a:rPr lang="en-US" sz="2400" i="1" u="sng" dirty="0"/>
              <a:t>shark attack </a:t>
            </a:r>
            <a:r>
              <a:rPr lang="en-US" sz="2400" dirty="0"/>
              <a:t>has been identified as main threat for this trip.</a:t>
            </a:r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Avoid:</a:t>
            </a:r>
            <a:r>
              <a:rPr lang="en-US" sz="2400" dirty="0"/>
              <a:t> Rent a metal cage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Mitigate:</a:t>
            </a:r>
            <a:r>
              <a:rPr lang="en-US" sz="2400" dirty="0"/>
              <a:t> User shark baits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Transfer:</a:t>
            </a:r>
            <a:r>
              <a:rPr lang="en-US" sz="2400" dirty="0"/>
              <a:t> Hire a professional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b="1" dirty="0"/>
              <a:t>Accept:</a:t>
            </a:r>
            <a:r>
              <a:rPr lang="en-US" sz="2400" dirty="0"/>
              <a:t> Take a spear gun or doing nothing</a:t>
            </a:r>
          </a:p>
          <a:p>
            <a:pPr marL="109728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</p:spPr>
        <p:txBody>
          <a:bodyPr/>
          <a:lstStyle/>
          <a:p>
            <a:r>
              <a:rPr lang="en-US" dirty="0"/>
              <a:t>Negative Risk Response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594" y="2556539"/>
            <a:ext cx="1190476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4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BD1639-5875-4B57-BD0C-E5E23930B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175882"/>
              </p:ext>
            </p:extLst>
          </p:nvPr>
        </p:nvGraphicFramePr>
        <p:xfrm>
          <a:off x="-9427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01254">
                  <a:extLst>
                    <a:ext uri="{9D8B030D-6E8A-4147-A177-3AD203B41FA5}">
                      <a16:colId xmlns:a16="http://schemas.microsoft.com/office/drawing/2014/main" val="1827887461"/>
                    </a:ext>
                  </a:extLst>
                </a:gridCol>
                <a:gridCol w="2906973">
                  <a:extLst>
                    <a:ext uri="{9D8B030D-6E8A-4147-A177-3AD203B41FA5}">
                      <a16:colId xmlns:a16="http://schemas.microsoft.com/office/drawing/2014/main" val="3296347661"/>
                    </a:ext>
                  </a:extLst>
                </a:gridCol>
                <a:gridCol w="2838734">
                  <a:extLst>
                    <a:ext uri="{9D8B030D-6E8A-4147-A177-3AD203B41FA5}">
                      <a16:colId xmlns:a16="http://schemas.microsoft.com/office/drawing/2014/main" val="3019698106"/>
                    </a:ext>
                  </a:extLst>
                </a:gridCol>
                <a:gridCol w="2279176">
                  <a:extLst>
                    <a:ext uri="{9D8B030D-6E8A-4147-A177-3AD203B41FA5}">
                      <a16:colId xmlns:a16="http://schemas.microsoft.com/office/drawing/2014/main" val="516818419"/>
                    </a:ext>
                  </a:extLst>
                </a:gridCol>
                <a:gridCol w="2665863">
                  <a:extLst>
                    <a:ext uri="{9D8B030D-6E8A-4147-A177-3AD203B41FA5}">
                      <a16:colId xmlns:a16="http://schemas.microsoft.com/office/drawing/2014/main" val="3167813684"/>
                    </a:ext>
                  </a:extLst>
                </a:gridCol>
              </a:tblGrid>
              <a:tr h="670282">
                <a:tc>
                  <a:txBody>
                    <a:bodyPr/>
                    <a:lstStyle/>
                    <a:p>
                      <a:pPr algn="ctr"/>
                      <a:endParaRPr kumimoji="0" lang="en-US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Risk Identification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Risk Analysis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Risk Response Plan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Risk Monitoring and Control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61592"/>
                  </a:ext>
                </a:extLst>
              </a:tr>
              <a:tr h="180361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Inputs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Project Charter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Project Scope Statement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Project Plan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Historical Information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+mn-lt"/>
                        </a:rPr>
                        <a:t>Lessons Learned</a:t>
                      </a:r>
                      <a:endParaRPr lang="en-CA" sz="1400" dirty="0">
                        <a:latin typeface="+mn-lt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Identified Risks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 Performance information</a:t>
                      </a:r>
                    </a:p>
                    <a:p>
                      <a:endParaRPr kumimoji="0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Prioritized Risks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 </a:t>
                      </a:r>
                      <a:b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0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 Performance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Change Requests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Ongoing Risk Analysis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0"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793007"/>
                  </a:ext>
                </a:extLst>
              </a:tr>
              <a:tr h="237709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Tools &amp; Technologies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I</a:t>
                      </a:r>
                    </a:p>
                    <a:p>
                      <a:pPr marL="742950" lvl="1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Intuitive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Mind Mapping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Brainstorming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Analogy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 of Box 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 Based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 Ten Risks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Checklist</a:t>
                      </a:r>
                    </a:p>
                    <a:p>
                      <a:pPr marL="1200150" lvl="2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Questionnaires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II (Formal)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 Order Analysis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 Screening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Quadrant Map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 Ten Risk List</a:t>
                      </a:r>
                    </a:p>
                    <a:p>
                      <a:pPr marL="285750" indent="-285750" eaLnBrk="1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 Distribution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Internal-External 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– Product – Process</a:t>
                      </a:r>
                    </a:p>
                    <a:p>
                      <a:pPr marL="285750" indent="-285750" eaLnBrk="1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Second Order Analysis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 and Causal Analysis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 and Performance Area Map</a:t>
                      </a:r>
                      <a:endParaRPr kumimoji="0" lang="en-CA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Negative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Avoid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Transfer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Mitigate</a:t>
                      </a:r>
                    </a:p>
                    <a:p>
                      <a:pPr marL="285750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Positive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Enhance</a:t>
                      </a:r>
                    </a:p>
                    <a:p>
                      <a:pPr marL="742950" lvl="1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Exploit</a:t>
                      </a:r>
                    </a:p>
                    <a:p>
                      <a:pPr marL="285750" lvl="0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Accept </a:t>
                      </a:r>
                      <a:r>
                        <a:rPr kumimoji="0"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(Active, Passive)</a:t>
                      </a:r>
                      <a:endParaRPr kumimoji="0"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Contingency Plan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 Reassessment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Risk/Project audits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Variance and Trend analysis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Performance measurement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Reserve management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0987"/>
                  </a:ext>
                </a:extLst>
              </a:tr>
              <a:tr h="2007014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Identified Risks 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 Updates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Prioritized Risks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 Response Plan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Contingency Reserve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 Updates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Corrective actions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Workaround plans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plan updates</a:t>
                      </a: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Risk Response Plan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eaLnBrk="1" hangingPunct="1">
                        <a:spcBef>
                          <a:spcPct val="500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kumimoji="0"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Lessons learned</a:t>
                      </a:r>
                      <a:endParaRPr kumimoji="0"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91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96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25">
            <a:extLst>
              <a:ext uri="{FF2B5EF4-FFF2-40B4-BE49-F238E27FC236}">
                <a16:creationId xmlns:a16="http://schemas.microsoft.com/office/drawing/2014/main" id="{E51A6102-9E7C-4340-80BB-9AD0B7977ED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9" cy="6903293"/>
        </p:xfrm>
        <a:graphic>
          <a:graphicData uri="http://schemas.openxmlformats.org/drawingml/2006/table">
            <a:tbl>
              <a:tblPr/>
              <a:tblGrid>
                <a:gridCol w="427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4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37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Risk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Probability of Occurrence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Impact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Expected Value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 Actions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Action By – Target 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Vendor may not deliver application software on time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Subject matter experts may not be available on dates planned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Snowstorm may prevent cutover team from working on site 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Server capacity may not support the planned number of users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Client may change requirements causing delay in cutover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35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25">
            <a:extLst>
              <a:ext uri="{FF2B5EF4-FFF2-40B4-BE49-F238E27FC236}">
                <a16:creationId xmlns:a16="http://schemas.microsoft.com/office/drawing/2014/main" id="{E51A6102-9E7C-4340-80BB-9AD0B7977ED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9" cy="6903293"/>
        </p:xfrm>
        <a:graphic>
          <a:graphicData uri="http://schemas.openxmlformats.org/drawingml/2006/table">
            <a:tbl>
              <a:tblPr/>
              <a:tblGrid>
                <a:gridCol w="427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4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37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Risk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Probability of Occurrence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Impact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Expected Value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 Actions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Action By – Target 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Vendor may not deliver application software on time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Subject matter experts may not be available on dates planned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Snowstorm may prevent cutover team from working on site 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Server capacity may not support the planned number of users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Client may change requirements causing delay in cutover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67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25">
            <a:extLst>
              <a:ext uri="{FF2B5EF4-FFF2-40B4-BE49-F238E27FC236}">
                <a16:creationId xmlns:a16="http://schemas.microsoft.com/office/drawing/2014/main" id="{E51A6102-9E7C-4340-80BB-9AD0B7977ED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9" cy="7033895"/>
        </p:xfrm>
        <a:graphic>
          <a:graphicData uri="http://schemas.openxmlformats.org/drawingml/2006/table">
            <a:tbl>
              <a:tblPr/>
              <a:tblGrid>
                <a:gridCol w="427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4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37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Risk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Probability of Occurrence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Impact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Expected Value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(H/M/L)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 Actions</a:t>
                      </a:r>
                      <a:b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Action By – Target Date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Vendor may not deliver application software on time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Establish a penalty clause in the contract with the vendor 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JR – 4/18/18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Subject matter experts may not be available on dates planned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(No need to address since Expected Value is “Low”)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Snowstorm may prevent cutover team from working on site 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Arrange for key team members to stay in a nearby hotel. BD – 4/20/18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Server capacity may not support the planned number of users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Arrange for extra server capacity to be installed  JR – 4/21/18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1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04/15/18</a:t>
                      </a:r>
                      <a:endParaRPr kumimoji="0" lang="en-CA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Client may change requirements causing delay in cutover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  <a:endParaRPr kumimoji="0" lang="en-CA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Establish a “freeze” date, with any changes applied to a future release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LK – 1422/18</a:t>
                      </a: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6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b="1" dirty="0"/>
              <a:t>Quality Audits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752" y="1105287"/>
            <a:ext cx="1107649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“A </a:t>
            </a:r>
            <a:r>
              <a:rPr lang="en-US" sz="3200" u="sng" dirty="0">
                <a:solidFill>
                  <a:srgbClr val="92D050"/>
                </a:solidFill>
              </a:rPr>
              <a:t>systematic and independent examination</a:t>
            </a:r>
            <a:r>
              <a:rPr lang="en-US" sz="3200" dirty="0"/>
              <a:t> to determine whether quality activities and related results </a:t>
            </a:r>
            <a:r>
              <a:rPr lang="en-US" sz="3200" u="sng" dirty="0">
                <a:solidFill>
                  <a:srgbClr val="92D050"/>
                </a:solidFill>
              </a:rPr>
              <a:t>comply with planned arrangements</a:t>
            </a:r>
            <a:r>
              <a:rPr lang="en-US" sz="3200" dirty="0"/>
              <a:t>, and whether these arrangements are implemented effectively and are suitable to achieve objectives“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r>
              <a:rPr lang="en-US" sz="2400" b="1" dirty="0"/>
              <a:t>GOAL: </a:t>
            </a:r>
            <a:r>
              <a:rPr lang="en-US" sz="2800" dirty="0"/>
              <a:t>To collect objective evidence to permit an informed judgment about the status of the systems or product being audited</a:t>
            </a:r>
          </a:p>
        </p:txBody>
      </p:sp>
    </p:spTree>
    <p:extLst>
      <p:ext uri="{BB962C8B-B14F-4D97-AF65-F5344CB8AC3E}">
        <p14:creationId xmlns:p14="http://schemas.microsoft.com/office/powerpoint/2010/main" val="125107108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Basic Types of Quality Audits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1FA2B-A9D2-4733-AE92-47B8D07D16B9}"/>
              </a:ext>
            </a:extLst>
          </p:cNvPr>
          <p:cNvSpPr/>
          <p:nvPr/>
        </p:nvSpPr>
        <p:spPr>
          <a:xfrm>
            <a:off x="399068" y="1211046"/>
            <a:ext cx="1109220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Internal (First Party, Self): </a:t>
            </a:r>
            <a:r>
              <a:rPr lang="en-US" sz="2400" dirty="0">
                <a:solidFill>
                  <a:srgbClr val="3B3835"/>
                </a:solidFill>
                <a:latin typeface="Helvetica Neue"/>
              </a:rPr>
              <a:t>This type includes audits by company employees, consultants and contractors to its own company.</a:t>
            </a:r>
          </a:p>
          <a:p>
            <a:endParaRPr lang="en-US" sz="2400" dirty="0">
              <a:solidFill>
                <a:srgbClr val="3B3835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External (Second Party, Third Party):</a:t>
            </a:r>
            <a:endParaRPr lang="en-US" sz="2400" dirty="0">
              <a:solidFill>
                <a:srgbClr val="00B050"/>
              </a:solidFill>
              <a:latin typeface="Helvetica Neue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b="1" dirty="0">
                <a:solidFill>
                  <a:srgbClr val="3B3835"/>
                </a:solidFill>
                <a:latin typeface="Helvetica Neue"/>
              </a:rPr>
              <a:t>Supplier Audit (Second Party): 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solidFill>
                  <a:srgbClr val="3B3835"/>
                </a:solidFill>
                <a:latin typeface="Helvetica Neue"/>
              </a:rPr>
              <a:t>Customer employee(s) audit your company or 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 sz="2400" dirty="0">
                <a:solidFill>
                  <a:srgbClr val="3B3835"/>
                </a:solidFill>
                <a:latin typeface="Helvetica Neue"/>
              </a:rPr>
              <a:t>Your employee(s) audit a company which supplies your company with a product or service</a:t>
            </a:r>
          </a:p>
          <a:p>
            <a:pPr marL="400050" indent="-400050">
              <a:buFont typeface="+mj-lt"/>
              <a:buAutoNum type="romanLcPeriod"/>
            </a:pPr>
            <a:endParaRPr lang="en-US" sz="2400" dirty="0">
              <a:solidFill>
                <a:srgbClr val="3B3835"/>
              </a:solidFill>
              <a:latin typeface="Helvetica Neue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b="1" dirty="0">
                <a:solidFill>
                  <a:srgbClr val="3B3835"/>
                </a:solidFill>
                <a:latin typeface="Helvetica Neue"/>
              </a:rPr>
              <a:t>Independent Organization(Third Party Audit)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solidFill>
                  <a:srgbClr val="3B3835"/>
                </a:solidFill>
                <a:latin typeface="Helvetica Neue"/>
              </a:rPr>
              <a:t>A customer wants an audit of your company</a:t>
            </a:r>
          </a:p>
        </p:txBody>
      </p:sp>
    </p:spTree>
    <p:extLst>
      <p:ext uri="{BB962C8B-B14F-4D97-AF65-F5344CB8AC3E}">
        <p14:creationId xmlns:p14="http://schemas.microsoft.com/office/powerpoint/2010/main" val="1667315313"/>
      </p:ext>
    </p:extLst>
  </p:cSld>
  <p:clrMapOvr>
    <a:masterClrMapping/>
  </p:clrMapOvr>
  <p:transition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292430-6EA4-4807-8AA4-B9D072F2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63" y="1266444"/>
            <a:ext cx="10972800" cy="432511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Local issues are not regarded as Risk.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may be termed as </a:t>
            </a: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Internal Risks</a:t>
            </a:r>
            <a:r>
              <a:rPr lang="en-US" sz="2000" b="1" u="sng" dirty="0"/>
              <a:t> </a:t>
            </a:r>
            <a:r>
              <a:rPr lang="en-US" sz="2000" dirty="0"/>
              <a:t>that can be solved by taking </a:t>
            </a:r>
            <a:r>
              <a:rPr lang="en-US" sz="2000" i="1" dirty="0"/>
              <a:t>internal measures.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Mostly internal risks are regarded as </a:t>
            </a:r>
            <a:r>
              <a:rPr lang="en-US" sz="2000" u="sng" dirty="0"/>
              <a:t>dependency risks </a:t>
            </a:r>
            <a:r>
              <a:rPr lang="en-US" sz="2000" dirty="0"/>
              <a:t>that are solved by </a:t>
            </a:r>
            <a:r>
              <a:rPr lang="en-US" sz="2000" u="sng" dirty="0"/>
              <a:t>better Coordination and risk communication.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Internal Risks arise because of lack of Process Capability.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an organization is divided, more boundaries appear and employees see more internal risks.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the organization is integrated, internal risks are called </a:t>
            </a:r>
            <a:r>
              <a:rPr lang="en-US" sz="2000" b="1" u="sng" dirty="0"/>
              <a:t>Process Management Issues.</a:t>
            </a:r>
            <a:r>
              <a:rPr lang="en-US" sz="2000" b="1" dirty="0"/>
              <a:t> </a:t>
            </a:r>
            <a:endParaRPr lang="en-US" sz="20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D3CBC1-D9E6-4EAF-B63D-7B076183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A Boundary Problem</a:t>
            </a:r>
          </a:p>
        </p:txBody>
      </p:sp>
    </p:spTree>
    <p:extLst>
      <p:ext uri="{BB962C8B-B14F-4D97-AF65-F5344CB8AC3E}">
        <p14:creationId xmlns:p14="http://schemas.microsoft.com/office/powerpoint/2010/main" val="315894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Audit Sub-Types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1FA2B-A9D2-4733-AE92-47B8D07D16B9}"/>
              </a:ext>
            </a:extLst>
          </p:cNvPr>
          <p:cNvSpPr/>
          <p:nvPr/>
        </p:nvSpPr>
        <p:spPr>
          <a:xfrm>
            <a:off x="399068" y="1211046"/>
            <a:ext cx="1109220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Compliance (do we comply with the standard) </a:t>
            </a:r>
          </a:p>
          <a:p>
            <a:r>
              <a:rPr lang="en-US" sz="2400" b="1" dirty="0">
                <a:latin typeface="Helvetica Neue"/>
              </a:rPr>
              <a:t>Example: </a:t>
            </a:r>
            <a:r>
              <a:rPr lang="en-US" sz="2400" dirty="0">
                <a:latin typeface="Helvetica Neue"/>
              </a:rPr>
              <a:t>Desk audit of high level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System (the theory) </a:t>
            </a:r>
          </a:p>
          <a:p>
            <a:r>
              <a:rPr lang="en-US" sz="2400" b="1" dirty="0">
                <a:latin typeface="Helvetica Neue"/>
              </a:rPr>
              <a:t>Example: </a:t>
            </a:r>
            <a:r>
              <a:rPr lang="en-US" sz="2400" dirty="0">
                <a:latin typeface="Helvetica Neue"/>
              </a:rPr>
              <a:t>Audit of Document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Process (the practice) </a:t>
            </a:r>
          </a:p>
          <a:p>
            <a:r>
              <a:rPr lang="en-US" sz="2400" b="1" dirty="0">
                <a:latin typeface="Helvetica Neue"/>
              </a:rPr>
              <a:t>Example: </a:t>
            </a:r>
            <a:r>
              <a:rPr lang="en-US" sz="2400" dirty="0">
                <a:latin typeface="Helvetica Neue"/>
              </a:rPr>
              <a:t>Audit of any process (manufacturing)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Helvetica Neue"/>
              </a:rPr>
              <a:t>Product (the result) </a:t>
            </a:r>
          </a:p>
          <a:p>
            <a:r>
              <a:rPr lang="en-US" sz="2400" b="1" dirty="0">
                <a:latin typeface="Helvetica Neue"/>
              </a:rPr>
              <a:t>Example: </a:t>
            </a:r>
            <a:r>
              <a:rPr lang="en-US" sz="2400" dirty="0">
                <a:latin typeface="Helvetica Neue"/>
              </a:rPr>
              <a:t>Audit of finished products to fulfill technical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539766616"/>
      </p:ext>
    </p:extLst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Who Perform an Audit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DEF79E6-FA8C-42B2-A01F-7904764A90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307341"/>
              </p:ext>
            </p:extLst>
          </p:nvPr>
        </p:nvGraphicFramePr>
        <p:xfrm>
          <a:off x="1385216" y="908202"/>
          <a:ext cx="942156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610514"/>
      </p:ext>
    </p:extLst>
  </p:cSld>
  <p:clrMapOvr>
    <a:masterClrMapping/>
  </p:clrMapOvr>
  <p:transition>
    <p:wipe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Who Perform an Audit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DEF79E6-FA8C-42B2-A01F-7904764A90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624533"/>
              </p:ext>
            </p:extLst>
          </p:nvPr>
        </p:nvGraphicFramePr>
        <p:xfrm>
          <a:off x="1781142" y="1304127"/>
          <a:ext cx="8955988" cy="463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360098"/>
      </p:ext>
    </p:extLst>
  </p:cSld>
  <p:clrMapOvr>
    <a:masterClrMapping/>
  </p:clrMapOvr>
  <p:transition>
    <p:wipe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Reason of Quality Audit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6FF5B-6DDC-4A86-94F1-2A8104A0D175}"/>
              </a:ext>
            </a:extLst>
          </p:cNvPr>
          <p:cNvSpPr/>
          <p:nvPr/>
        </p:nvSpPr>
        <p:spPr>
          <a:xfrm>
            <a:off x="490193" y="966695"/>
            <a:ext cx="10746557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INTERNAL:</a:t>
            </a:r>
          </a:p>
          <a:p>
            <a:endParaRPr lang="en-US" dirty="0"/>
          </a:p>
          <a:p>
            <a:r>
              <a:rPr lang="en-US" sz="2400" dirty="0"/>
              <a:t>in order to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PK" sz="2400" dirty="0"/>
              <a:t>Determine the level of compliance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PK" sz="2400" dirty="0"/>
              <a:t>Build confidence (hopefully) in the QA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PK" sz="2400" dirty="0"/>
              <a:t>Build interdepartmental trust, understanding, and communication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PK" sz="2400" dirty="0"/>
              <a:t>Determine measures necessary to improve, e.g.,: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Premises, equipment, environment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Operations, actions, procedures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Personnel/training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Provide a stimulus for improvement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Recommend corrective action</a:t>
            </a:r>
            <a:r>
              <a:rPr lang="en-US" sz="2400" dirty="0"/>
              <a:t> </a:t>
            </a:r>
            <a:r>
              <a:rPr lang="en-US" sz="2400" b="1" dirty="0"/>
              <a:t>(CAPA)</a:t>
            </a:r>
            <a:endParaRPr lang="en-PK" sz="24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PK" sz="2400" dirty="0"/>
              <a:t>Monitor improvement</a:t>
            </a:r>
          </a:p>
        </p:txBody>
      </p:sp>
    </p:spTree>
    <p:extLst>
      <p:ext uri="{BB962C8B-B14F-4D97-AF65-F5344CB8AC3E}">
        <p14:creationId xmlns:p14="http://schemas.microsoft.com/office/powerpoint/2010/main" val="1903823315"/>
      </p:ext>
    </p:extLst>
  </p:cSld>
  <p:clrMapOvr>
    <a:masterClrMapping/>
  </p:clrMapOvr>
  <p:transition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Reason of Quality Audit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6FF5B-6DDC-4A86-94F1-2A8104A0D175}"/>
              </a:ext>
            </a:extLst>
          </p:cNvPr>
          <p:cNvSpPr/>
          <p:nvPr/>
        </p:nvSpPr>
        <p:spPr>
          <a:xfrm>
            <a:off x="490193" y="966695"/>
            <a:ext cx="10746557" cy="424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EXTERNAL:</a:t>
            </a:r>
          </a:p>
          <a:p>
            <a:endParaRPr lang="en-US" dirty="0"/>
          </a:p>
          <a:p>
            <a:r>
              <a:rPr lang="en-US" sz="2400" dirty="0"/>
              <a:t>in order to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Establish and monitor capability of supplier or contractor to deliver Goods and services that are fit for purpose (and on time, and in the quantity required)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Build mutual confidence.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Promote understanding and communication between the parties involved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And in general, as listed for “internal”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2692305897"/>
      </p:ext>
    </p:extLst>
  </p:cSld>
  <p:clrMapOvr>
    <a:masterClrMapping/>
  </p:clrMapOvr>
  <p:transition>
    <p:wipe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Quality Audits Steps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968B69D-6119-41F4-85A3-D2F951299A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786941"/>
              </p:ext>
            </p:extLst>
          </p:nvPr>
        </p:nvGraphicFramePr>
        <p:xfrm>
          <a:off x="2255520" y="9330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279762"/>
      </p:ext>
    </p:extLst>
  </p:cSld>
  <p:clrMapOvr>
    <a:masterClrMapping/>
  </p:clrMapOvr>
  <p:transition>
    <p:wipe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Process Audits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082D1-95B5-404A-A65B-70E715405280}"/>
              </a:ext>
            </a:extLst>
          </p:cNvPr>
          <p:cNvSpPr/>
          <p:nvPr/>
        </p:nvSpPr>
        <p:spPr>
          <a:xfrm>
            <a:off x="436880" y="828378"/>
            <a:ext cx="11064240" cy="5417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K" sz="3200" dirty="0"/>
              <a:t>examination of </a:t>
            </a:r>
            <a:endParaRPr lang="en-US" sz="3200" dirty="0"/>
          </a:p>
          <a:p>
            <a:endParaRPr lang="en-PK" sz="3200" dirty="0"/>
          </a:p>
          <a:p>
            <a:pPr>
              <a:lnSpc>
                <a:spcPct val="150000"/>
              </a:lnSpc>
            </a:pPr>
            <a:r>
              <a:rPr lang="en-PK" sz="3200" dirty="0"/>
              <a:t>1. established methods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2. instructions 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3. work flow for processes 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4. maintenance programs for production equipment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5. material handling </a:t>
            </a:r>
          </a:p>
          <a:p>
            <a:pPr>
              <a:lnSpc>
                <a:spcPct val="150000"/>
              </a:lnSpc>
            </a:pPr>
            <a:r>
              <a:rPr lang="en-PK" sz="3200" dirty="0"/>
              <a:t>6. housekeeping around the work area</a:t>
            </a:r>
          </a:p>
        </p:txBody>
      </p:sp>
    </p:spTree>
    <p:extLst>
      <p:ext uri="{BB962C8B-B14F-4D97-AF65-F5344CB8AC3E}">
        <p14:creationId xmlns:p14="http://schemas.microsoft.com/office/powerpoint/2010/main" val="1555105418"/>
      </p:ext>
    </p:extLst>
  </p:cSld>
  <p:clrMapOvr>
    <a:masterClrMapping/>
  </p:clrMapOvr>
  <p:transition>
    <p:wipe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Typical Checklist for Quality Audits</a:t>
            </a:r>
          </a:p>
        </p:txBody>
      </p:sp>
      <p:pic>
        <p:nvPicPr>
          <p:cNvPr id="2050" name="Picture 2" descr="https://image.slidesharecdn.com/projectauditreviewchecklist-120520031324-phpapp01/95/project-audit-review-checklist-2-728.jpg?cb=1337483665">
            <a:extLst>
              <a:ext uri="{FF2B5EF4-FFF2-40B4-BE49-F238E27FC236}">
                <a16:creationId xmlns:a16="http://schemas.microsoft.com/office/drawing/2014/main" id="{A39AA313-02D3-4159-8EC6-35AFC6E62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10497" r="6043" b="18265"/>
          <a:stretch/>
        </p:blipFill>
        <p:spPr bwMode="auto">
          <a:xfrm>
            <a:off x="1148080" y="678131"/>
            <a:ext cx="9286240" cy="617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85764"/>
      </p:ext>
    </p:extLst>
  </p:cSld>
  <p:clrMapOvr>
    <a:masterClrMapping/>
  </p:clrMapOvr>
  <p:transition>
    <p:wipe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89790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n-US" sz="2400" dirty="0"/>
              <a:t>Typical Checklist for Quality Audits</a:t>
            </a:r>
          </a:p>
        </p:txBody>
      </p:sp>
      <p:pic>
        <p:nvPicPr>
          <p:cNvPr id="4098" name="Picture 2" descr="https://image.slidesharecdn.com/misauditchecklist-121023080803-phpapp01/95/audit-checklist-for-information-systems-18-638.jpg?cb=1495954041">
            <a:extLst>
              <a:ext uri="{FF2B5EF4-FFF2-40B4-BE49-F238E27FC236}">
                <a16:creationId xmlns:a16="http://schemas.microsoft.com/office/drawing/2014/main" id="{6F21728C-BA98-4E82-99BF-C3E35AF4E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9758" r="22647" b="43548"/>
          <a:stretch/>
        </p:blipFill>
        <p:spPr bwMode="auto">
          <a:xfrm>
            <a:off x="279663" y="867265"/>
            <a:ext cx="5307946" cy="474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age.slidesharecdn.com/misauditchecklist-121023080803-phpapp01/95/audit-checklist-for-information-systems-18-638.jpg?cb=1495954041">
            <a:extLst>
              <a:ext uri="{FF2B5EF4-FFF2-40B4-BE49-F238E27FC236}">
                <a16:creationId xmlns:a16="http://schemas.microsoft.com/office/drawing/2014/main" id="{A06FDCF5-F1F6-40F8-8959-C4D7FBA6E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56344" r="21933" b="11960"/>
          <a:stretch/>
        </p:blipFill>
        <p:spPr bwMode="auto">
          <a:xfrm>
            <a:off x="6253739" y="791448"/>
            <a:ext cx="5658598" cy="343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868719"/>
      </p:ext>
    </p:extLst>
  </p:cSld>
  <p:clrMapOvr>
    <a:masterClrMapping/>
  </p:clrMapOvr>
  <p:transition>
    <p:wipe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884E-8C47-44FF-8D45-4A5CBC5AF2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Any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B5F9-9212-47A1-89C9-D57C7E7261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9029" y="1576727"/>
            <a:ext cx="10076688" cy="4389120"/>
          </a:xfrm>
        </p:spPr>
        <p:txBody>
          <a:bodyPr>
            <a:normAutofit/>
          </a:bodyPr>
          <a:lstStyle/>
          <a:p>
            <a:pPr algn="ctr"/>
            <a:endParaRPr lang="en-US" sz="8800" dirty="0"/>
          </a:p>
          <a:p>
            <a:pPr algn="ctr"/>
            <a:r>
              <a:rPr lang="en-US" sz="8800" dirty="0"/>
              <a:t>End! </a:t>
            </a:r>
          </a:p>
        </p:txBody>
      </p:sp>
    </p:spTree>
    <p:extLst>
      <p:ext uri="{BB962C8B-B14F-4D97-AF65-F5344CB8AC3E}">
        <p14:creationId xmlns:p14="http://schemas.microsoft.com/office/powerpoint/2010/main" val="3603792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05565-C331-43F9-805C-5FA4E9E13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35" y="1528195"/>
            <a:ext cx="11319330" cy="438607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External conditions are beyond our control.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risk factors beyond our sphere of influence. 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Examples: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Competitors cut down prices. 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Social forces may erode staff loyalty.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PM sees external risks as threats and develops strategies to deal with them </a:t>
            </a:r>
          </a:p>
          <a:p>
            <a:pPr lvl="1"/>
            <a:r>
              <a:rPr lang="en-US" sz="2400" b="1" dirty="0"/>
              <a:t>Example: </a:t>
            </a:r>
            <a:r>
              <a:rPr lang="en-US" sz="2400" dirty="0"/>
              <a:t>The requirements keep changing; they “creep.”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2F72B-35C2-432C-8238-528196E0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A Boundary Problem</a:t>
            </a:r>
          </a:p>
        </p:txBody>
      </p:sp>
    </p:spTree>
    <p:extLst>
      <p:ext uri="{BB962C8B-B14F-4D97-AF65-F5344CB8AC3E}">
        <p14:creationId xmlns:p14="http://schemas.microsoft.com/office/powerpoint/2010/main" val="241318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292430-6EA4-4807-8AA4-B9D072F2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49" y="1410439"/>
            <a:ext cx="6500884" cy="432511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Internal Risk </a:t>
            </a:r>
            <a:r>
              <a:rPr lang="en-US" sz="2000" dirty="0">
                <a:solidFill>
                  <a:srgbClr val="00B050"/>
                </a:solidFill>
              </a:rPr>
              <a:t>is the probability of suffering losses while pursuing performance and growth goals because of </a:t>
            </a:r>
            <a:r>
              <a:rPr lang="en-US" sz="2000" u="sng" dirty="0">
                <a:solidFill>
                  <a:srgbClr val="00B050"/>
                </a:solidFill>
              </a:rPr>
              <a:t>inadequacies in process capability</a:t>
            </a:r>
            <a:r>
              <a:rPr lang="en-US" sz="2000" dirty="0">
                <a:solidFill>
                  <a:srgbClr val="00B050"/>
                </a:solidFill>
              </a:rPr>
              <a:t> and organizational structure.</a:t>
            </a:r>
          </a:p>
          <a:p>
            <a:endParaRPr lang="en-US" sz="4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External Risk </a:t>
            </a:r>
            <a:r>
              <a:rPr lang="en-US" sz="2000" dirty="0">
                <a:solidFill>
                  <a:srgbClr val="00B050"/>
                </a:solidFill>
              </a:rPr>
              <a:t>is the probability of suffering loss while pursuing performance and growth goals because of </a:t>
            </a:r>
            <a:r>
              <a:rPr lang="en-US" sz="2000" u="sng" dirty="0">
                <a:solidFill>
                  <a:srgbClr val="00B050"/>
                </a:solidFill>
              </a:rPr>
              <a:t>uncertainties in external conditions.</a:t>
            </a:r>
            <a:endParaRPr lang="en-US" sz="4000" u="sng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D3CBC1-D9E6-4EAF-B63D-7B076183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A Boundary Problem</a:t>
            </a:r>
          </a:p>
        </p:txBody>
      </p:sp>
      <p:pic>
        <p:nvPicPr>
          <p:cNvPr id="1028" name="Picture 4" descr="http://www.financepractitioner.com/contentFiles/QF01/603/54eeY/46I-41896_-4363_20.jpg">
            <a:extLst>
              <a:ext uri="{FF2B5EF4-FFF2-40B4-BE49-F238E27FC236}">
                <a16:creationId xmlns:a16="http://schemas.microsoft.com/office/drawing/2014/main" id="{D3B9FDB4-1A57-4D4B-93E7-554D661B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r="5414" b="35903"/>
          <a:stretch/>
        </p:blipFill>
        <p:spPr bwMode="auto">
          <a:xfrm>
            <a:off x="7336304" y="1410439"/>
            <a:ext cx="4198961" cy="32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85A6A8-402C-4F81-A68F-0F31BD0F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1193621"/>
            <a:ext cx="11427725" cy="5339153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r>
              <a:rPr lang="en-US" dirty="0"/>
              <a:t>Risk culture also thrives on clear definitions of risk terms. </a:t>
            </a:r>
          </a:p>
          <a:p>
            <a:pPr>
              <a:buNone/>
            </a:pPr>
            <a:endParaRPr lang="en-US" sz="3200" dirty="0"/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ID:  </a:t>
            </a:r>
            <a:r>
              <a:rPr lang="en-US" sz="2600" dirty="0"/>
              <a:t>A unique reference number given to each risk for traceability.	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Probability:  </a:t>
            </a:r>
            <a:r>
              <a:rPr lang="en-US" sz="2600" dirty="0"/>
              <a:t>The probability of risk occurrence.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Impact: </a:t>
            </a:r>
            <a:r>
              <a:rPr lang="en-US" sz="2600" dirty="0"/>
              <a:t>The level of damage if risk occurs.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Exposure:  </a:t>
            </a:r>
            <a:r>
              <a:rPr lang="en-US" sz="2600" dirty="0"/>
              <a:t>The</a:t>
            </a:r>
            <a:r>
              <a:rPr lang="en-US" sz="2600" b="1" dirty="0"/>
              <a:t> </a:t>
            </a:r>
            <a:r>
              <a:rPr lang="en-US" sz="2600" dirty="0"/>
              <a:t>combination of risk probability and risk impact.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Origin:  </a:t>
            </a:r>
            <a:r>
              <a:rPr lang="en-US" sz="2600" dirty="0"/>
              <a:t>Source of risk (internal or external).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Category:  </a:t>
            </a:r>
            <a:r>
              <a:rPr lang="en-US" sz="2600" dirty="0"/>
              <a:t>A group or class with a set of similar risks.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600" b="1" dirty="0"/>
              <a:t>Risk Owner: </a:t>
            </a:r>
            <a:r>
              <a:rPr lang="en-US" sz="2600" dirty="0"/>
              <a:t>Process owner whose objectives are likely to be harmed by risk.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D09968-4C7D-495A-9CED-3254E3946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0080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US" sz="2400" b="1" dirty="0"/>
              <a:t>Expressing Risk: </a:t>
            </a:r>
            <a:r>
              <a:rPr lang="en-US" sz="2400" dirty="0"/>
              <a:t>The Basic Terms</a:t>
            </a:r>
          </a:p>
        </p:txBody>
      </p:sp>
    </p:spTree>
    <p:extLst>
      <p:ext uri="{BB962C8B-B14F-4D97-AF65-F5344CB8AC3E}">
        <p14:creationId xmlns:p14="http://schemas.microsoft.com/office/powerpoint/2010/main" val="157653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US" dirty="0"/>
              <a:t>Risk Attributes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77860"/>
              </p:ext>
            </p:extLst>
          </p:nvPr>
        </p:nvGraphicFramePr>
        <p:xfrm>
          <a:off x="690548" y="1008177"/>
          <a:ext cx="11054686" cy="51801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3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004">
                <a:tc>
                  <a:txBody>
                    <a:bodyPr/>
                    <a:lstStyle/>
                    <a:p>
                      <a:r>
                        <a:rPr kumimoji="0" lang="en-US" sz="2000" kern="1200" baseline="0" dirty="0"/>
                        <a:t>Attribute</a:t>
                      </a:r>
                      <a:endParaRPr kumimoji="0" lang="en-US" sz="2000" b="1" i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kern="1200" baseline="0" dirty="0"/>
                        <a:t>Classes</a:t>
                      </a:r>
                      <a:endParaRPr kumimoji="0" lang="en-US" sz="2000" b="1" i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96"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Origin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Internal or External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04"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Domain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Project/Process/Product or Business/Technical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Nature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Hazard/Constraint/Nominal/Trivial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8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Affected (key result area)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Cost/Schedule/Quality/Performance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Attack Time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Immediate/Quarterly/Yearly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2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Speed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Slow or Fast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Level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Process/Project/Program/SBU/Enterprise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08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Affected Process Area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Requirement/Design/Coding/ Testing</a:t>
                      </a:r>
                    </a:p>
                    <a:p>
                      <a:r>
                        <a:rPr kumimoji="0" lang="en-US" sz="1700" kern="1200" baseline="0" dirty="0"/>
                        <a:t>Training management/Facilities management/Quality Management/Project Management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SEI Taxonomy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Product Engineering/Development Environment/Program Constraints 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83504"/>
                  </a:ext>
                </a:extLst>
              </a:tr>
              <a:tr h="3802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Visibility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Low/Medium/High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98961"/>
                  </a:ext>
                </a:extLst>
              </a:tr>
              <a:tr h="137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Affected Goals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Goal 1/ Goal 2/ Goal 3 …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88635"/>
                  </a:ext>
                </a:extLst>
              </a:tr>
              <a:tr h="3802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kern="1200" baseline="0" dirty="0"/>
                        <a:t>Affected requirements</a:t>
                      </a:r>
                      <a:endParaRPr kumimoji="0" lang="en-US" sz="17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700" kern="1200" baseline="0" dirty="0"/>
                        <a:t>REQ 1 / REQ 2 /REQ 3 …</a:t>
                      </a:r>
                      <a:endParaRPr kumimoji="0" lang="en-US" sz="17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471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123992"/>
      </p:ext>
    </p:extLst>
  </p:cSld>
  <p:clrMapOvr>
    <a:masterClrMapping/>
  </p:clrMapOvr>
  <p:transition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1228"/>
          </a:xfrm>
        </p:spPr>
        <p:txBody>
          <a:bodyPr>
            <a:normAutofit/>
          </a:bodyPr>
          <a:lstStyle/>
          <a:p>
            <a:r>
              <a:rPr lang="en-US" dirty="0"/>
              <a:t>Risk Scale – Case Study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3079" t="5091" r="24796" b="3168"/>
          <a:stretch/>
        </p:blipFill>
        <p:spPr>
          <a:xfrm>
            <a:off x="1256322" y="1009985"/>
            <a:ext cx="4539171" cy="3152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157" t="3604" r="18372" b="3012"/>
          <a:stretch/>
        </p:blipFill>
        <p:spPr>
          <a:xfrm>
            <a:off x="5937162" y="1009985"/>
            <a:ext cx="4507606" cy="3152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0334" y="4611553"/>
            <a:ext cx="10185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The total REN value in the first assessment is </a:t>
            </a:r>
            <a:r>
              <a:rPr lang="en-US" sz="2200" b="1" dirty="0">
                <a:solidFill>
                  <a:schemeClr val="tx2"/>
                </a:solidFill>
              </a:rPr>
              <a:t>124.5.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In the second assessment, it is </a:t>
            </a:r>
            <a:r>
              <a:rPr lang="en-US" sz="2200" b="1" dirty="0">
                <a:solidFill>
                  <a:schemeClr val="tx2"/>
                </a:solidFill>
              </a:rPr>
              <a:t>253.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</a:rPr>
              <a:t>Can we conclude that the test engineer estimate double the risk intensity compared to a senior manager? We cannot say that with confidence, these are different. </a:t>
            </a:r>
          </a:p>
        </p:txBody>
      </p:sp>
    </p:spTree>
    <p:extLst>
      <p:ext uri="{BB962C8B-B14F-4D97-AF65-F5344CB8AC3E}">
        <p14:creationId xmlns:p14="http://schemas.microsoft.com/office/powerpoint/2010/main" val="3637998292"/>
      </p:ext>
    </p:extLst>
  </p:cSld>
  <p:clrMapOvr>
    <a:masterClrMapping/>
  </p:clrMapOvr>
  <p:transition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2666"/>
          </a:xfrm>
        </p:spPr>
        <p:txBody>
          <a:bodyPr>
            <a:normAutofit/>
          </a:bodyPr>
          <a:lstStyle/>
          <a:p>
            <a:r>
              <a:rPr lang="en-US" dirty="0"/>
              <a:t>Risk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50" y="977900"/>
            <a:ext cx="10754912" cy="2451100"/>
          </a:xfrm>
        </p:spPr>
        <p:txBody>
          <a:bodyPr>
            <a:noAutofit/>
          </a:bodyPr>
          <a:lstStyle/>
          <a:p>
            <a:r>
              <a:rPr lang="en-US" sz="2400" dirty="0"/>
              <a:t>We have to recognize the risks from hidden locations, </a:t>
            </a:r>
            <a:r>
              <a:rPr lang="en-US" sz="2400" u="sng" dirty="0"/>
              <a:t>name them</a:t>
            </a:r>
            <a:r>
              <a:rPr lang="en-US" sz="2400" dirty="0"/>
              <a:t>, </a:t>
            </a:r>
            <a:r>
              <a:rPr lang="en-US" sz="2400" u="sng" dirty="0"/>
              <a:t>define them</a:t>
            </a:r>
            <a:r>
              <a:rPr lang="en-US" sz="2400" dirty="0"/>
              <a:t>, and </a:t>
            </a:r>
            <a:r>
              <a:rPr lang="en-US" sz="2400" u="sng" dirty="0"/>
              <a:t>assign attributes</a:t>
            </a:r>
            <a:r>
              <a:rPr lang="en-US" sz="2400" dirty="0"/>
              <a:t> from a risk </a:t>
            </a:r>
            <a:r>
              <a:rPr lang="en-US" sz="2400" u="sng" dirty="0"/>
              <a:t>classification system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Need to search all processes, and consider all factors.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Position the risk in the correct </a:t>
            </a:r>
            <a:r>
              <a:rPr lang="en-US" sz="2400" u="sng" dirty="0"/>
              <a:t>Risk Level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 have to review the consequence of the Risk and </a:t>
            </a:r>
            <a:r>
              <a:rPr lang="en-US" sz="2400" u="sng" dirty="0"/>
              <a:t>Rank</a:t>
            </a:r>
            <a:r>
              <a:rPr lang="en-US" sz="2400" dirty="0"/>
              <a:t> it.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A43DDC-E688-4269-A318-1F14505523F6}"/>
              </a:ext>
            </a:extLst>
          </p:cNvPr>
          <p:cNvSpPr/>
          <p:nvPr/>
        </p:nvSpPr>
        <p:spPr>
          <a:xfrm>
            <a:off x="905436" y="4406900"/>
            <a:ext cx="10560676" cy="1741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Definition : </a:t>
            </a:r>
            <a:r>
              <a:rPr lang="en-US" sz="2800" b="1" dirty="0">
                <a:solidFill>
                  <a:schemeClr val="bg1"/>
                </a:solidFill>
              </a:rPr>
              <a:t>“Risk identification is the process of searching the environment, detecting risks, recognizing their attributes, and estimating their consequences”</a:t>
            </a:r>
          </a:p>
        </p:txBody>
      </p:sp>
    </p:spTree>
    <p:extLst>
      <p:ext uri="{BB962C8B-B14F-4D97-AF65-F5344CB8AC3E}">
        <p14:creationId xmlns:p14="http://schemas.microsoft.com/office/powerpoint/2010/main" val="1377446241"/>
      </p:ext>
    </p:extLst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Making Templates Accessible">
  <a:themeElements>
    <a:clrScheme name="Custom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D83B0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34A90"/>
      </a:hlink>
      <a:folHlink>
        <a:srgbClr val="6F3B55"/>
      </a:folHlink>
    </a:clrScheme>
    <a:fontScheme name="Custom 7">
      <a:majorFont>
        <a:latin typeface="Cambria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ility guide.potx" id="{709F6ED1-91B4-42EB-B205-04CA5CDF84DF}" vid="{41E99566-B948-45A3-A3EF-0F5CFCE3D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10562</TotalTime>
  <Words>2646</Words>
  <Application>Microsoft Office PowerPoint</Application>
  <PresentationFormat>Widescreen</PresentationFormat>
  <Paragraphs>496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</vt:lpstr>
      <vt:lpstr>Georgia</vt:lpstr>
      <vt:lpstr>Helvetica Neue</vt:lpstr>
      <vt:lpstr>Segoe UI</vt:lpstr>
      <vt:lpstr>Wingdings</vt:lpstr>
      <vt:lpstr>Making Templates Accessible</vt:lpstr>
      <vt:lpstr>PowerPoint Presentation</vt:lpstr>
      <vt:lpstr>What is Risk</vt:lpstr>
      <vt:lpstr>A Boundary Problem</vt:lpstr>
      <vt:lpstr>A Boundary Problem</vt:lpstr>
      <vt:lpstr>A Boundary Problem</vt:lpstr>
      <vt:lpstr>Expressing Risk: The Basic Terms</vt:lpstr>
      <vt:lpstr>Risk Attributes</vt:lpstr>
      <vt:lpstr>Risk Scale – Case Study </vt:lpstr>
      <vt:lpstr>Risk Identification</vt:lpstr>
      <vt:lpstr>Risk Identification Methods</vt:lpstr>
      <vt:lpstr>Type I: Intuitive Methods</vt:lpstr>
      <vt:lpstr>Type I: Intuitive Methods</vt:lpstr>
      <vt:lpstr>Type I: Intuitive Methods</vt:lpstr>
      <vt:lpstr>Type I: History-Based Methods</vt:lpstr>
      <vt:lpstr>PowerPoint Presentation</vt:lpstr>
      <vt:lpstr>Screening the Risks </vt:lpstr>
      <vt:lpstr>First-Order Analysis: Quadrant Map</vt:lpstr>
      <vt:lpstr>First-Order Analysis: Quadrant Map</vt:lpstr>
      <vt:lpstr>Second-Order Analysis: Causal Analysis</vt:lpstr>
      <vt:lpstr>Ownerless Risks</vt:lpstr>
      <vt:lpstr>Risk Response Plans</vt:lpstr>
      <vt:lpstr>Positive Risk Response Example</vt:lpstr>
      <vt:lpstr>Negative Risk Response Example</vt:lpstr>
      <vt:lpstr>PowerPoint Presentation</vt:lpstr>
      <vt:lpstr>PowerPoint Presentation</vt:lpstr>
      <vt:lpstr>PowerPoint Presentation</vt:lpstr>
      <vt:lpstr>PowerPoint Presentation</vt:lpstr>
      <vt:lpstr>Quality Audits</vt:lpstr>
      <vt:lpstr>Basic Types of Quality Audits</vt:lpstr>
      <vt:lpstr>Audit Sub-Types</vt:lpstr>
      <vt:lpstr>Who Perform an Audit</vt:lpstr>
      <vt:lpstr>Who Perform an Audit</vt:lpstr>
      <vt:lpstr>Reason of Quality Audit</vt:lpstr>
      <vt:lpstr>Reason of Quality Audit</vt:lpstr>
      <vt:lpstr>Quality Audits Steps</vt:lpstr>
      <vt:lpstr>Process Audits</vt:lpstr>
      <vt:lpstr>Typical Checklist for Quality Audits</vt:lpstr>
      <vt:lpstr>Typical Checklist for Quality Audits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Journey Towards CODELESS Automation…</dc:title>
  <dc:creator>Amir Imam</dc:creator>
  <cp:lastModifiedBy>Iqra Fahad</cp:lastModifiedBy>
  <cp:revision>1360</cp:revision>
  <dcterms:created xsi:type="dcterms:W3CDTF">2018-05-11T17:07:29Z</dcterms:created>
  <dcterms:modified xsi:type="dcterms:W3CDTF">2023-11-02T06:31:04Z</dcterms:modified>
  <cp:version/>
</cp:coreProperties>
</file>